
<file path=[Content_Types].xml><?xml version="1.0" encoding="utf-8"?>
<Types xmlns="http://schemas.openxmlformats.org/package/2006/content-types">
  <Default Extension="jpg" ContentType="image/jpeg"/>
  <Default Extension="emf" ContentType="image/x-emf"/>
  <Default Extension="wmv" ContentType="video/unknown"/>
  <Default Extension="jpeg" ContentType="image/jpeg"/>
  <Default Extension="xml" ContentType="application/xml"/>
  <Default Extension="bin" ContentType="application/vnd.openxmlformats-officedocument.presentationml.printerSettings"/>
  <Default Extension="png" ContentType="image/png"/>
  <Default Extension="wdp" ContentType="image/vnd.ms-photo"/>
  <Default Extension="rels" ContentType="application/vnd.openxmlformats-package.relationships+xml"/>
  <Default Extension="gif" ContentType="image/gif"/>
  <Default Extension="avi" ContentType="video/unknown"/>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316" r:id="rId3"/>
    <p:sldId id="314" r:id="rId4"/>
    <p:sldId id="302" r:id="rId5"/>
    <p:sldId id="308" r:id="rId6"/>
    <p:sldId id="301" r:id="rId7"/>
    <p:sldId id="273" r:id="rId8"/>
    <p:sldId id="280" r:id="rId9"/>
    <p:sldId id="313" r:id="rId10"/>
    <p:sldId id="271" r:id="rId11"/>
    <p:sldId id="310" r:id="rId12"/>
    <p:sldId id="272" r:id="rId13"/>
    <p:sldId id="334" r:id="rId14"/>
    <p:sldId id="333" r:id="rId15"/>
    <p:sldId id="321" r:id="rId16"/>
    <p:sldId id="323" r:id="rId17"/>
    <p:sldId id="260" r:id="rId18"/>
    <p:sldId id="290" r:id="rId19"/>
    <p:sldId id="319" r:id="rId20"/>
    <p:sldId id="291" r:id="rId21"/>
    <p:sldId id="278" r:id="rId22"/>
    <p:sldId id="341" r:id="rId23"/>
    <p:sldId id="309" r:id="rId24"/>
    <p:sldId id="336" r:id="rId25"/>
    <p:sldId id="276" r:id="rId26"/>
    <p:sldId id="342" r:id="rId27"/>
    <p:sldId id="337" r:id="rId28"/>
    <p:sldId id="339"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19" autoAdjust="0"/>
    <p:restoredTop sz="91416" autoAdjust="0"/>
  </p:normalViewPr>
  <p:slideViewPr>
    <p:cSldViewPr>
      <p:cViewPr>
        <p:scale>
          <a:sx n="121" d="100"/>
          <a:sy n="121" d="100"/>
        </p:scale>
        <p:origin x="-592" y="-4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19041D9-397C-4D41-8F0A-EC8766BD8531}" type="datetimeFigureOut">
              <a:rPr lang="en-US" smtClean="0"/>
              <a:t>04/12/16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23FEB5-4D18-43A9-AC75-0D5B3E6360FC}" type="slidenum">
              <a:rPr lang="en-US" smtClean="0"/>
              <a:t>‹#›</a:t>
            </a:fld>
            <a:endParaRPr lang="en-US"/>
          </a:p>
        </p:txBody>
      </p:sp>
    </p:spTree>
    <p:extLst>
      <p:ext uri="{BB962C8B-B14F-4D97-AF65-F5344CB8AC3E}">
        <p14:creationId xmlns:p14="http://schemas.microsoft.com/office/powerpoint/2010/main" val="1586513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44B04F69-4C90-4AE3-94A8-1B2BA8EB0741}" type="slidenum">
              <a:rPr lang="de-DE" smtClean="0">
                <a:solidFill>
                  <a:prstClr val="black"/>
                </a:solidFill>
              </a:rPr>
              <a:pPr/>
              <a:t>2</a:t>
            </a:fld>
            <a:endParaRPr lang="de-DE">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Pro:</a:t>
            </a:r>
          </a:p>
          <a:p>
            <a:pPr marL="285750" indent="-285750">
              <a:buFont typeface="Arial"/>
              <a:buChar char="•"/>
            </a:pPr>
            <a:r>
              <a:rPr lang="en-US" sz="1200" dirty="0" smtClean="0"/>
              <a:t>Can deal with samples at different z-positions</a:t>
            </a:r>
          </a:p>
          <a:p>
            <a:r>
              <a:rPr lang="en-US" sz="1200" dirty="0" smtClean="0"/>
              <a:t>Con:</a:t>
            </a:r>
          </a:p>
          <a:p>
            <a:pPr marL="285750" indent="-285750">
              <a:buFont typeface="Arial"/>
              <a:buChar char="•"/>
            </a:pPr>
            <a:r>
              <a:rPr lang="en-US" sz="1200" dirty="0" smtClean="0"/>
              <a:t>Slow (&gt;&gt;1s)</a:t>
            </a:r>
          </a:p>
          <a:p>
            <a:pPr marL="285750" indent="-285750">
              <a:buFont typeface="Arial"/>
              <a:buChar char="•"/>
            </a:pPr>
            <a:r>
              <a:rPr lang="en-US" sz="1200" dirty="0" smtClean="0"/>
              <a:t>Not good for sample (bleaching)</a:t>
            </a:r>
          </a:p>
          <a:p>
            <a:pPr marL="285750" indent="-285750">
              <a:buFont typeface="Arial"/>
              <a:buChar char="•"/>
            </a:pPr>
            <a:r>
              <a:rPr lang="en-US" sz="1200" dirty="0" smtClean="0"/>
              <a:t>Can get confused if objects are in multiple planes</a:t>
            </a:r>
          </a:p>
          <a:p>
            <a:endParaRPr lang="en-US" dirty="0" smtClean="0"/>
          </a:p>
          <a:p>
            <a:endParaRPr lang="en-US" dirty="0" smtClean="0"/>
          </a:p>
          <a:p>
            <a:r>
              <a:rPr lang="en-US" sz="1200" dirty="0" smtClean="0"/>
              <a:t>Pro:</a:t>
            </a:r>
          </a:p>
          <a:p>
            <a:pPr marL="285750" indent="-285750">
              <a:buFont typeface="Arial"/>
              <a:buChar char="•"/>
            </a:pPr>
            <a:r>
              <a:rPr lang="en-US" sz="1200" dirty="0" smtClean="0"/>
              <a:t>Faster (&lt;&lt;1s)</a:t>
            </a:r>
          </a:p>
          <a:p>
            <a:pPr marL="285750" indent="-285750">
              <a:buFont typeface="Arial"/>
              <a:buChar char="•"/>
            </a:pPr>
            <a:r>
              <a:rPr lang="en-US" sz="1200" dirty="0" smtClean="0"/>
              <a:t>Better for sample</a:t>
            </a:r>
          </a:p>
          <a:p>
            <a:r>
              <a:rPr lang="en-US" sz="1200" dirty="0" smtClean="0"/>
              <a:t>Con:</a:t>
            </a:r>
          </a:p>
          <a:p>
            <a:pPr marL="285750" indent="-285750">
              <a:buFont typeface="Arial"/>
              <a:buChar char="•"/>
            </a:pPr>
            <a:r>
              <a:rPr lang="en-US" sz="1200" dirty="0" smtClean="0"/>
              <a:t>Requires constant sample z-position</a:t>
            </a:r>
          </a:p>
          <a:p>
            <a:pPr marL="285750" indent="-285750">
              <a:buFont typeface="Arial"/>
              <a:buChar char="•"/>
            </a:pPr>
            <a:r>
              <a:rPr lang="en-US" sz="1200" dirty="0" smtClean="0"/>
              <a:t>Requires presence of reflective surface</a:t>
            </a:r>
          </a:p>
          <a:p>
            <a:endParaRPr lang="en-US" dirty="0"/>
          </a:p>
        </p:txBody>
      </p:sp>
      <p:sp>
        <p:nvSpPr>
          <p:cNvPr id="4" name="Slide Number Placeholder 3"/>
          <p:cNvSpPr>
            <a:spLocks noGrp="1"/>
          </p:cNvSpPr>
          <p:nvPr>
            <p:ph type="sldNum" sz="quarter" idx="10"/>
          </p:nvPr>
        </p:nvSpPr>
        <p:spPr/>
        <p:txBody>
          <a:bodyPr/>
          <a:lstStyle/>
          <a:p>
            <a:fld id="{9A23FEB5-4D18-43A9-AC75-0D5B3E6360FC}" type="slidenum">
              <a:rPr lang="en-US" smtClean="0"/>
              <a:t>5</a:t>
            </a:fld>
            <a:endParaRPr lang="en-US"/>
          </a:p>
        </p:txBody>
      </p:sp>
    </p:spTree>
    <p:extLst>
      <p:ext uri="{BB962C8B-B14F-4D97-AF65-F5344CB8AC3E}">
        <p14:creationId xmlns:p14="http://schemas.microsoft.com/office/powerpoint/2010/main" val="1794023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23FEB5-4D18-43A9-AC75-0D5B3E6360FC}" type="slidenum">
              <a:rPr lang="en-US" smtClean="0"/>
              <a:t>17</a:t>
            </a:fld>
            <a:endParaRPr lang="en-US"/>
          </a:p>
        </p:txBody>
      </p:sp>
    </p:spTree>
    <p:extLst>
      <p:ext uri="{BB962C8B-B14F-4D97-AF65-F5344CB8AC3E}">
        <p14:creationId xmlns:p14="http://schemas.microsoft.com/office/powerpoint/2010/main" val="3952798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23FEB5-4D18-43A9-AC75-0D5B3E6360FC}" type="slidenum">
              <a:rPr lang="en-US" smtClean="0"/>
              <a:t>19</a:t>
            </a:fld>
            <a:endParaRPr lang="en-US"/>
          </a:p>
        </p:txBody>
      </p:sp>
    </p:spTree>
    <p:extLst>
      <p:ext uri="{BB962C8B-B14F-4D97-AF65-F5344CB8AC3E}">
        <p14:creationId xmlns:p14="http://schemas.microsoft.com/office/powerpoint/2010/main" val="3952798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23FEB5-4D18-43A9-AC75-0D5B3E6360FC}" type="slidenum">
              <a:rPr lang="en-US" smtClean="0"/>
              <a:t>20</a:t>
            </a:fld>
            <a:endParaRPr lang="en-US"/>
          </a:p>
        </p:txBody>
      </p:sp>
    </p:spTree>
    <p:extLst>
      <p:ext uri="{BB962C8B-B14F-4D97-AF65-F5344CB8AC3E}">
        <p14:creationId xmlns:p14="http://schemas.microsoft.com/office/powerpoint/2010/main" val="3952798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EE7B7042-C18C-9D44-AB17-ED7BD907FC63}" type="slidenum">
              <a:rPr lang="de-DE">
                <a:solidFill>
                  <a:prstClr val="black"/>
                </a:solidFill>
                <a:ea typeface="ＭＳ Ｐゴシック" charset="-128"/>
                <a:cs typeface="ＭＳ Ｐゴシック" charset="-128"/>
              </a:rPr>
              <a:pPr/>
              <a:t>24</a:t>
            </a:fld>
            <a:endParaRPr lang="de-DE">
              <a:solidFill>
                <a:prstClr val="black"/>
              </a:solidFill>
              <a:ea typeface="ＭＳ Ｐゴシック" charset="-128"/>
              <a:cs typeface="ＭＳ Ｐゴシック" charset="-128"/>
            </a:endParaRPr>
          </a:p>
        </p:txBody>
      </p:sp>
      <p:sp>
        <p:nvSpPr>
          <p:cNvPr id="27651" name="Rectangle 2"/>
          <p:cNvSpPr>
            <a:spLocks noGrp="1" noRot="1" noChangeAspect="1" noChangeArrowheads="1" noTextEdit="1"/>
          </p:cNvSpPr>
          <p:nvPr>
            <p:ph type="sldImg"/>
          </p:nvPr>
        </p:nvSpPr>
        <p:spPr>
          <a:xfrm>
            <a:off x="1143000" y="685800"/>
            <a:ext cx="4573588" cy="3429000"/>
          </a:xfrm>
          <a:ln/>
        </p:spPr>
      </p:sp>
      <p:sp>
        <p:nvSpPr>
          <p:cNvPr id="27652" name="Rectangle 3"/>
          <p:cNvSpPr>
            <a:spLocks noGrp="1" noChangeArrowheads="1"/>
          </p:cNvSpPr>
          <p:nvPr>
            <p:ph type="body" idx="1"/>
          </p:nvPr>
        </p:nvSpPr>
        <p:spPr>
          <a:noFill/>
          <a:ln/>
        </p:spPr>
        <p:txBody>
          <a:bodyPr/>
          <a:lstStyle/>
          <a:p>
            <a:pPr eaLnBrk="1" hangingPunct="1"/>
            <a:endParaRPr lang="en-US" dirty="0" smtClean="0">
              <a:latin typeface="Arial" charset="0"/>
              <a:ea typeface="ＭＳ Ｐゴシック" charset="-128"/>
              <a:cs typeface="ＭＳ Ｐゴシック"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de-DE" altLang="de-DE" dirty="0" smtClean="0">
                <a:latin typeface="Arial" pitchFamily="34" charset="0"/>
                <a:ea typeface="ＭＳ Ｐゴシック" pitchFamily="34" charset="-128"/>
                <a:cs typeface="Geneva" charset="0"/>
              </a:rPr>
              <a:t>RNAi microarrays are Here you</a:t>
            </a:r>
            <a:r>
              <a:rPr lang="de-DE" altLang="de-DE" baseline="0" dirty="0" smtClean="0">
                <a:latin typeface="Arial" pitchFamily="34" charset="0"/>
                <a:ea typeface="ＭＳ Ｐゴシック" pitchFamily="34" charset="-128"/>
                <a:cs typeface="Geneva" charset="0"/>
              </a:rPr>
              <a:t> can see the summary of projects using RNAi microarrays.</a:t>
            </a:r>
          </a:p>
          <a:p>
            <a:r>
              <a:rPr lang="de-DE" altLang="de-DE" dirty="0" smtClean="0">
                <a:latin typeface="Arial" pitchFamily="34" charset="0"/>
                <a:ea typeface="ＭＳ Ｐゴシック" pitchFamily="34" charset="-128"/>
                <a:cs typeface="Geneva" charset="0"/>
              </a:rPr>
              <a:t>All projects labelled</a:t>
            </a:r>
            <a:r>
              <a:rPr lang="de-DE" altLang="de-DE" baseline="0" dirty="0" smtClean="0">
                <a:latin typeface="Arial" pitchFamily="34" charset="0"/>
                <a:ea typeface="ＭＳ Ｐゴシック" pitchFamily="34" charset="-128"/>
                <a:cs typeface="Geneva" charset="0"/>
              </a:rPr>
              <a:t> in red were genome-wide screens.</a:t>
            </a:r>
          </a:p>
          <a:p>
            <a:r>
              <a:rPr lang="de-DE" altLang="de-DE" dirty="0" smtClean="0">
                <a:latin typeface="Arial" pitchFamily="34" charset="0"/>
                <a:ea typeface="ＭＳ Ｐゴシック" pitchFamily="34" charset="-128"/>
                <a:cs typeface="Geneva" charset="0"/>
              </a:rPr>
              <a:t>These</a:t>
            </a:r>
            <a:r>
              <a:rPr lang="de-DE" altLang="de-DE" baseline="0" dirty="0" smtClean="0">
                <a:latin typeface="Arial" pitchFamily="34" charset="0"/>
                <a:ea typeface="ＭＳ Ｐゴシック" pitchFamily="34" charset="-128"/>
                <a:cs typeface="Geneva" charset="0"/>
              </a:rPr>
              <a:t> RNAi microarrays can be used for many different assays types as shown here.</a:t>
            </a:r>
          </a:p>
          <a:p>
            <a:endParaRPr lang="de-DE" altLang="de-DE" baseline="0" dirty="0" smtClean="0">
              <a:latin typeface="Arial" pitchFamily="34" charset="0"/>
              <a:ea typeface="ＭＳ Ｐゴシック" pitchFamily="34" charset="-128"/>
              <a:cs typeface="Geneva" charset="0"/>
            </a:endParaRPr>
          </a:p>
        </p:txBody>
      </p:sp>
      <p:sp>
        <p:nvSpPr>
          <p:cNvPr id="399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1ACD9211-C20E-4F3D-82B3-F6ADE6ABC2B6}" type="slidenum">
              <a:rPr lang="en-US" altLang="de-DE" sz="1200" smtClean="0">
                <a:solidFill>
                  <a:prstClr val="black"/>
                </a:solidFill>
              </a:rPr>
              <a:pPr/>
              <a:t>28</a:t>
            </a:fld>
            <a:endParaRPr lang="en-US" altLang="de-DE" sz="1200" smtClean="0">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04/12/16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04/12/16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04/12/16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04/12/16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04/12/16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04/12/16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04/12/16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04/12/16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04/12/16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04/12/16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04/12/16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04/12/16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4" Type="http://schemas.microsoft.com/office/2007/relationships/hdphoto" Target="../media/hdphoto1.wdp"/><Relationship Id="rId5" Type="http://schemas.openxmlformats.org/officeDocument/2006/relationships/image" Target="../media/image25.png"/><Relationship Id="rId6" Type="http://schemas.microsoft.com/office/2007/relationships/hdphoto" Target="../media/hdphoto2.wdp"/><Relationship Id="rId1" Type="http://schemas.openxmlformats.org/officeDocument/2006/relationships/tags" Target="../tags/tag3.x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tiff"/><Relationship Id="rId1" Type="http://schemas.microsoft.com/office/2007/relationships/media" Target="file://localhost/Users/tischi/Desktop/cellprofiler-courses-master/presentation-files/Golgi_20x1x0.95_Aperture11.2mm4.9mm3.6mm_dz1_002_crop_combined_registered.avi" TargetMode="External"/><Relationship Id="rId2" Type="http://schemas.openxmlformats.org/officeDocument/2006/relationships/video" Target="file://localhost/Users/tischi/Desktop/cellprofiler-courses-master/presentation-files/Golgi_20x1x0.95_Aperture11.2mm4.9mm3.6mm_dz1_002_crop_combined_registered.avi"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14.png"/><Relationship Id="rId6" Type="http://schemas.openxmlformats.org/officeDocument/2006/relationships/image" Target="../media/image23.png"/><Relationship Id="rId7"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15.xml.rels><?xml version="1.0" encoding="UTF-8" standalone="yes"?>
<Relationships xmlns="http://schemas.openxmlformats.org/package/2006/relationships"><Relationship Id="rId11" Type="http://schemas.openxmlformats.org/officeDocument/2006/relationships/image" Target="../media/image37.png"/><Relationship Id="rId12" Type="http://schemas.openxmlformats.org/officeDocument/2006/relationships/image" Target="../media/image38.png"/><Relationship Id="rId13" Type="http://schemas.openxmlformats.org/officeDocument/2006/relationships/image" Target="../media/image39.png"/><Relationship Id="rId14" Type="http://schemas.openxmlformats.org/officeDocument/2006/relationships/image" Target="../media/image40.png"/><Relationship Id="rId15" Type="http://schemas.openxmlformats.org/officeDocument/2006/relationships/image" Target="../media/image41.jpeg"/><Relationship Id="rId1" Type="http://schemas.openxmlformats.org/officeDocument/2006/relationships/tags" Target="../tags/tag4.xml"/><Relationship Id="rId2" Type="http://schemas.openxmlformats.org/officeDocument/2006/relationships/slideLayout" Target="../slideLayouts/slideLayout2.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14.png"/><Relationship Id="rId7" Type="http://schemas.openxmlformats.org/officeDocument/2006/relationships/image" Target="../media/image23.png"/><Relationship Id="rId8" Type="http://schemas.openxmlformats.org/officeDocument/2006/relationships/image" Target="../media/image34.png"/><Relationship Id="rId9" Type="http://schemas.openxmlformats.org/officeDocument/2006/relationships/image" Target="../media/image35.png"/><Relationship Id="rId10"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42.png"/><Relationship Id="rId1" Type="http://schemas.openxmlformats.org/officeDocument/2006/relationships/tags" Target="../tags/tag5.xml"/><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14.png"/><Relationship Id="rId7" Type="http://schemas.openxmlformats.org/officeDocument/2006/relationships/image" Target="../media/image12.png"/><Relationship Id="rId8" Type="http://schemas.openxmlformats.org/officeDocument/2006/relationships/image" Target="../media/image23.png"/><Relationship Id="rId1" Type="http://schemas.microsoft.com/office/2007/relationships/media" Target="../media/media1.avi"/><Relationship Id="rId2" Type="http://schemas.openxmlformats.org/officeDocument/2006/relationships/video" Target="../media/media1.avi"/></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23.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5" Type="http://schemas.openxmlformats.org/officeDocument/2006/relationships/image" Target="../media/image3.jpeg"/><Relationship Id="rId6" Type="http://schemas.openxmlformats.org/officeDocument/2006/relationships/image" Target="../media/image4.png"/><Relationship Id="rId7" Type="http://schemas.openxmlformats.org/officeDocument/2006/relationships/image" Target="../media/image5.jpeg"/><Relationship Id="rId8" Type="http://schemas.openxmlformats.org/officeDocument/2006/relationships/image" Target="../media/image6.jpeg"/><Relationship Id="rId9" Type="http://schemas.openxmlformats.org/officeDocument/2006/relationships/image" Target="../media/image7.jpeg"/><Relationship Id="rId10" Type="http://schemas.openxmlformats.org/officeDocument/2006/relationships/image" Target="../media/image8.jpeg"/><Relationship Id="rId11" Type="http://schemas.openxmlformats.org/officeDocument/2006/relationships/image" Target="../media/image9.jpeg"/><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23.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 Id="rId9"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3" Type="http://schemas.openxmlformats.org/officeDocument/2006/relationships/image" Target="../media/image49.emf"/><Relationship Id="rId4" Type="http://schemas.openxmlformats.org/officeDocument/2006/relationships/image" Target="../media/image14.png"/><Relationship Id="rId5" Type="http://schemas.openxmlformats.org/officeDocument/2006/relationships/image" Target="../media/image12.png"/><Relationship Id="rId1" Type="http://schemas.openxmlformats.org/officeDocument/2006/relationships/tags" Target="../tags/tag6.xml"/><Relationship Id="rId2"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2.jpeg"/><Relationship Id="rId4" Type="http://schemas.openxmlformats.org/officeDocument/2006/relationships/image" Target="../media/image53.jpeg"/><Relationship Id="rId1" Type="http://schemas.openxmlformats.org/officeDocument/2006/relationships/slideLayout" Target="../slideLayouts/slideLayout2.xml"/><Relationship Id="rId2" Type="http://schemas.openxmlformats.org/officeDocument/2006/relationships/image" Target="../media/image51.gif"/></Relationships>
</file>

<file path=ppt/slides/_rels/slide24.xml.rels><?xml version="1.0" encoding="UTF-8" standalone="yes"?>
<Relationships xmlns="http://schemas.openxmlformats.org/package/2006/relationships"><Relationship Id="rId9" Type="http://schemas.openxmlformats.org/officeDocument/2006/relationships/image" Target="../media/image16.png"/><Relationship Id="rId20" Type="http://schemas.openxmlformats.org/officeDocument/2006/relationships/image" Target="../media/image70.png"/><Relationship Id="rId21" Type="http://schemas.openxmlformats.org/officeDocument/2006/relationships/image" Target="../media/image71.png"/><Relationship Id="rId10" Type="http://schemas.openxmlformats.org/officeDocument/2006/relationships/image" Target="../media/image60.jpeg"/><Relationship Id="rId11" Type="http://schemas.openxmlformats.org/officeDocument/2006/relationships/image" Target="../media/image61.gif"/><Relationship Id="rId12" Type="http://schemas.openxmlformats.org/officeDocument/2006/relationships/image" Target="../media/image62.png"/><Relationship Id="rId13" Type="http://schemas.openxmlformats.org/officeDocument/2006/relationships/image" Target="../media/image63.png"/><Relationship Id="rId14" Type="http://schemas.openxmlformats.org/officeDocument/2006/relationships/image" Target="../media/image64.png"/><Relationship Id="rId15" Type="http://schemas.openxmlformats.org/officeDocument/2006/relationships/image" Target="../media/image65.png"/><Relationship Id="rId16" Type="http://schemas.openxmlformats.org/officeDocument/2006/relationships/image" Target="../media/image66.png"/><Relationship Id="rId17" Type="http://schemas.openxmlformats.org/officeDocument/2006/relationships/image" Target="../media/image67.png"/><Relationship Id="rId18" Type="http://schemas.openxmlformats.org/officeDocument/2006/relationships/image" Target="../media/image68.jpg"/><Relationship Id="rId19" Type="http://schemas.openxmlformats.org/officeDocument/2006/relationships/image" Target="../media/image69.jpg"/><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5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2.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microsoft.com/office/2007/relationships/media" Target="../media/media3.avi"/><Relationship Id="rId4" Type="http://schemas.openxmlformats.org/officeDocument/2006/relationships/video" Target="../media/media3.avi"/><Relationship Id="rId5" Type="http://schemas.openxmlformats.org/officeDocument/2006/relationships/slideLayout" Target="../slideLayouts/slideLayout2.xml"/><Relationship Id="rId6" Type="http://schemas.openxmlformats.org/officeDocument/2006/relationships/image" Target="../media/image10.png"/><Relationship Id="rId7" Type="http://schemas.openxmlformats.org/officeDocument/2006/relationships/image" Target="../media/image73.png"/><Relationship Id="rId8" Type="http://schemas.openxmlformats.org/officeDocument/2006/relationships/image" Target="../media/image74.png"/><Relationship Id="rId9" Type="http://schemas.openxmlformats.org/officeDocument/2006/relationships/image" Target="../media/image75.jpeg"/><Relationship Id="rId1" Type="http://schemas.microsoft.com/office/2007/relationships/media" Target="../media/media2.avi"/><Relationship Id="rId2" Type="http://schemas.openxmlformats.org/officeDocument/2006/relationships/video" Target="../media/media2.avi"/></Relationships>
</file>

<file path=ppt/slides/_rels/slide28.xml.rels><?xml version="1.0" encoding="UTF-8" standalone="yes"?>
<Relationships xmlns="http://schemas.openxmlformats.org/package/2006/relationships"><Relationship Id="rId11" Type="http://schemas.openxmlformats.org/officeDocument/2006/relationships/image" Target="../media/image82.jpeg"/><Relationship Id="rId12" Type="http://schemas.openxmlformats.org/officeDocument/2006/relationships/image" Target="../media/image83.png"/><Relationship Id="rId13" Type="http://schemas.openxmlformats.org/officeDocument/2006/relationships/image" Target="../media/image84.jpeg"/><Relationship Id="rId1" Type="http://schemas.microsoft.com/office/2007/relationships/media" Target="../media/media4.wmv"/><Relationship Id="rId2" Type="http://schemas.openxmlformats.org/officeDocument/2006/relationships/video" Target="../media/media4.wmv"/><Relationship Id="rId3" Type="http://schemas.openxmlformats.org/officeDocument/2006/relationships/slideLayout" Target="../slideLayouts/slideLayout7.xml"/><Relationship Id="rId4" Type="http://schemas.openxmlformats.org/officeDocument/2006/relationships/notesSlide" Target="../notesSlides/notesSlide7.xml"/><Relationship Id="rId5" Type="http://schemas.openxmlformats.org/officeDocument/2006/relationships/image" Target="../media/image76.png"/><Relationship Id="rId6" Type="http://schemas.openxmlformats.org/officeDocument/2006/relationships/image" Target="../media/image77.png"/><Relationship Id="rId7" Type="http://schemas.openxmlformats.org/officeDocument/2006/relationships/image" Target="../media/image78.png"/><Relationship Id="rId8" Type="http://schemas.openxmlformats.org/officeDocument/2006/relationships/image" Target="../media/image79.png"/><Relationship Id="rId9" Type="http://schemas.openxmlformats.org/officeDocument/2006/relationships/image" Target="../media/image80.jpeg"/><Relationship Id="rId10" Type="http://schemas.openxmlformats.org/officeDocument/2006/relationships/image" Target="../media/image81.jpe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1.png"/><Relationship Id="rId6" Type="http://schemas.openxmlformats.org/officeDocument/2006/relationships/image" Target="../media/image19.png"/><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609600"/>
            <a:ext cx="7772400" cy="1470025"/>
          </a:xfrm>
        </p:spPr>
        <p:txBody>
          <a:bodyPr>
            <a:normAutofit/>
          </a:bodyPr>
          <a:lstStyle/>
          <a:p>
            <a:r>
              <a:rPr lang="en-US" dirty="0"/>
              <a:t>High-throughput and </a:t>
            </a:r>
            <a:r>
              <a:rPr lang="en-US" dirty="0" smtClean="0"/>
              <a:t>Adaptive </a:t>
            </a:r>
            <a:r>
              <a:rPr lang="en-US" dirty="0"/>
              <a:t>F</a:t>
            </a:r>
            <a:r>
              <a:rPr lang="en-US" dirty="0" smtClean="0"/>
              <a:t>eedback </a:t>
            </a:r>
            <a:r>
              <a:rPr lang="en-US" dirty="0"/>
              <a:t>M</a:t>
            </a:r>
            <a:r>
              <a:rPr lang="en-US" dirty="0" smtClean="0"/>
              <a:t>icroscopy</a:t>
            </a:r>
            <a:endParaRPr lang="en-US" dirty="0"/>
          </a:p>
        </p:txBody>
      </p:sp>
      <p:sp>
        <p:nvSpPr>
          <p:cNvPr id="3" name="Subtitle 2"/>
          <p:cNvSpPr>
            <a:spLocks noGrp="1"/>
          </p:cNvSpPr>
          <p:nvPr>
            <p:ph type="subTitle" idx="1"/>
          </p:nvPr>
        </p:nvSpPr>
        <p:spPr>
          <a:xfrm>
            <a:off x="1219200" y="2365375"/>
            <a:ext cx="6400800" cy="1752600"/>
          </a:xfrm>
        </p:spPr>
        <p:txBody>
          <a:bodyPr>
            <a:normAutofit fontScale="70000" lnSpcReduction="20000"/>
          </a:bodyPr>
          <a:lstStyle/>
          <a:p>
            <a:r>
              <a:rPr lang="en-US" u="sng" dirty="0"/>
              <a:t>Christian </a:t>
            </a:r>
            <a:r>
              <a:rPr lang="en-US" u="sng" dirty="0" err="1"/>
              <a:t>Tischer</a:t>
            </a:r>
            <a:r>
              <a:rPr lang="en-US" dirty="0"/>
              <a:t>, Sabine </a:t>
            </a:r>
            <a:r>
              <a:rPr lang="en-US" dirty="0" err="1"/>
              <a:t>Reither</a:t>
            </a:r>
            <a:r>
              <a:rPr lang="en-US" dirty="0"/>
              <a:t>, Volker </a:t>
            </a:r>
            <a:r>
              <a:rPr lang="en-US" dirty="0" err="1"/>
              <a:t>Hilsenstein</a:t>
            </a:r>
            <a:r>
              <a:rPr lang="en-US" dirty="0"/>
              <a:t>, </a:t>
            </a:r>
            <a:r>
              <a:rPr lang="en-US" dirty="0" err="1"/>
              <a:t>Beate</a:t>
            </a:r>
            <a:r>
              <a:rPr lang="en-US" dirty="0"/>
              <a:t> Neumann, Rainer </a:t>
            </a:r>
            <a:r>
              <a:rPr lang="en-US" dirty="0" err="1"/>
              <a:t>Pepperkok</a:t>
            </a:r>
            <a:endParaRPr lang="en-US" dirty="0"/>
          </a:p>
          <a:p>
            <a:r>
              <a:rPr lang="en-US" dirty="0"/>
              <a:t> </a:t>
            </a:r>
          </a:p>
          <a:p>
            <a:r>
              <a:rPr lang="en-US" dirty="0"/>
              <a:t>Advanced Light Microscopy Facility, EMBL Heidelberg</a:t>
            </a:r>
          </a:p>
          <a:p>
            <a:r>
              <a:rPr lang="en-US" dirty="0"/>
              <a:t>Meyerhofstr.1, 69117 Heidelberg, Germany</a:t>
            </a:r>
          </a:p>
          <a:p>
            <a:endParaRPr lang="en-US" dirty="0"/>
          </a:p>
        </p:txBody>
      </p:sp>
      <p:sp>
        <p:nvSpPr>
          <p:cNvPr id="4" name="Rectangle 3"/>
          <p:cNvSpPr/>
          <p:nvPr/>
        </p:nvSpPr>
        <p:spPr>
          <a:xfrm>
            <a:off x="381000" y="4422775"/>
            <a:ext cx="8382000" cy="2031325"/>
          </a:xfrm>
          <a:prstGeom prst="rect">
            <a:avLst/>
          </a:prstGeom>
        </p:spPr>
        <p:txBody>
          <a:bodyPr wrap="square">
            <a:spAutoFit/>
          </a:bodyPr>
          <a:lstStyle/>
          <a:p>
            <a:pPr algn="just"/>
            <a:r>
              <a:rPr lang="en-US" sz="1400" dirty="0"/>
              <a:t>High-throughput microscopy of </a:t>
            </a:r>
            <a:r>
              <a:rPr lang="en-US" sz="1400" dirty="0" err="1"/>
              <a:t>siRNA</a:t>
            </a:r>
            <a:r>
              <a:rPr lang="en-US" sz="1400" dirty="0"/>
              <a:t> treated cells has become a standard tool for discovering genes with roles in specific biological processes. However, conducting high-throughput microscopy experiments is still challenging as it puts high demands on sample preparation, microscopy, image and data analysis. Moreover, further characterization of the “hit genes” often requires demanding microscopic assays that are difficult to perform even in medium throughput. In this talk, I will outline the typical challenges occurring in high-throughput microscopy and discuss how dedicated microscope systems can help to tackle these challenges. In addition, I will describe how “adaptive feedback microscopy” allows scientist to perform highly complex microscopic assays in a fully automated manner, thereby enabling detailed and systematic further investigation of the identified “hit genes”.</a:t>
            </a:r>
          </a:p>
        </p:txBody>
      </p:sp>
    </p:spTree>
    <p:extLst>
      <p:ext uri="{BB962C8B-B14F-4D97-AF65-F5344CB8AC3E}">
        <p14:creationId xmlns:p14="http://schemas.microsoft.com/office/powerpoint/2010/main" val="3428067026"/>
      </p:ext>
    </p:extLst>
  </p:cSld>
  <p:clrMapOvr>
    <a:masterClrMapping/>
  </p:clrMapOvr>
  <mc:AlternateContent xmlns:mc="http://schemas.openxmlformats.org/markup-compatibility/2006" xmlns:p14="http://schemas.microsoft.com/office/powerpoint/2010/main">
    <mc:Choice Requires="p14">
      <p:transition spd="slow" p14:dur="2000" advTm="1512"/>
    </mc:Choice>
    <mc:Fallback xmlns="">
      <p:transition xmlns:p14="http://schemas.microsoft.com/office/powerpoint/2010/main" spd="slow" advTm="1512"/>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853" name="Group 38"/>
          <p:cNvGrpSpPr>
            <a:grpSpLocks/>
          </p:cNvGrpSpPr>
          <p:nvPr/>
        </p:nvGrpSpPr>
        <p:grpSpPr bwMode="auto">
          <a:xfrm>
            <a:off x="539414" y="1436687"/>
            <a:ext cx="276225" cy="1524000"/>
            <a:chOff x="3886200" y="1676400"/>
            <a:chExt cx="276266" cy="1524000"/>
          </a:xfrm>
        </p:grpSpPr>
        <p:cxnSp>
          <p:nvCxnSpPr>
            <p:cNvPr id="29" name="Straight Arrow Connector 28"/>
            <p:cNvCxnSpPr/>
            <p:nvPr/>
          </p:nvCxnSpPr>
          <p:spPr>
            <a:xfrm flipV="1">
              <a:off x="4162466" y="1676400"/>
              <a:ext cx="0" cy="1524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8917" name="TextBox 22"/>
            <p:cNvSpPr txBox="1">
              <a:spLocks noChangeArrowheads="1"/>
            </p:cNvSpPr>
            <p:nvPr/>
          </p:nvSpPr>
          <p:spPr bwMode="auto">
            <a:xfrm>
              <a:off x="3886200" y="2667000"/>
              <a:ext cx="2758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latin typeface="+mn-lt"/>
                </a:rPr>
                <a:t>z</a:t>
              </a:r>
            </a:p>
          </p:txBody>
        </p:sp>
      </p:grpSp>
      <p:cxnSp>
        <p:nvCxnSpPr>
          <p:cNvPr id="38" name="Straight Connector 37"/>
          <p:cNvCxnSpPr>
            <a:cxnSpLocks noChangeShapeType="1"/>
          </p:cNvCxnSpPr>
          <p:nvPr/>
        </p:nvCxnSpPr>
        <p:spPr bwMode="auto">
          <a:xfrm flipV="1">
            <a:off x="10134600" y="1447800"/>
            <a:ext cx="0" cy="1219200"/>
          </a:xfrm>
          <a:prstGeom prst="line">
            <a:avLst/>
          </a:prstGeom>
          <a:noFill/>
          <a:ln w="381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78855" name="TextBox 38"/>
          <p:cNvSpPr txBox="1">
            <a:spLocks noChangeArrowheads="1"/>
          </p:cNvSpPr>
          <p:nvPr/>
        </p:nvSpPr>
        <p:spPr bwMode="auto">
          <a:xfrm rot="-5400000">
            <a:off x="9525435" y="1940997"/>
            <a:ext cx="8262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t>10 </a:t>
            </a:r>
            <a:r>
              <a:rPr lang="en-US" altLang="en-US" sz="1800" dirty="0" smtClean="0"/>
              <a:t>um</a:t>
            </a:r>
            <a:endParaRPr lang="en-US" altLang="en-US" sz="1800" dirty="0"/>
          </a:p>
        </p:txBody>
      </p:sp>
      <p:grpSp>
        <p:nvGrpSpPr>
          <p:cNvPr id="78856" name="Group 101"/>
          <p:cNvGrpSpPr>
            <a:grpSpLocks/>
          </p:cNvGrpSpPr>
          <p:nvPr/>
        </p:nvGrpSpPr>
        <p:grpSpPr bwMode="auto">
          <a:xfrm>
            <a:off x="915645" y="1589087"/>
            <a:ext cx="2420937" cy="1173163"/>
            <a:chOff x="627062" y="1447800"/>
            <a:chExt cx="2420938" cy="1173162"/>
          </a:xfrm>
        </p:grpSpPr>
        <p:grpSp>
          <p:nvGrpSpPr>
            <p:cNvPr id="78907" name="Group 35"/>
            <p:cNvGrpSpPr>
              <a:grpSpLocks/>
            </p:cNvGrpSpPr>
            <p:nvPr/>
          </p:nvGrpSpPr>
          <p:grpSpPr bwMode="auto">
            <a:xfrm>
              <a:off x="627062" y="1447800"/>
              <a:ext cx="2420938" cy="1173162"/>
              <a:chOff x="6019800" y="1371600"/>
              <a:chExt cx="2420938" cy="1173162"/>
            </a:xfrm>
          </p:grpSpPr>
          <p:sp>
            <p:nvSpPr>
              <p:cNvPr id="26" name="Freeform 25"/>
              <p:cNvSpPr/>
              <p:nvPr/>
            </p:nvSpPr>
            <p:spPr>
              <a:xfrm>
                <a:off x="6019800" y="1371600"/>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7" name="Oval 26"/>
              <p:cNvSpPr/>
              <p:nvPr/>
            </p:nvSpPr>
            <p:spPr>
              <a:xfrm>
                <a:off x="6308725" y="1544638"/>
                <a:ext cx="1055687" cy="92868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1" name="Oval 30"/>
              <p:cNvSpPr/>
              <p:nvPr/>
            </p:nvSpPr>
            <p:spPr>
              <a:xfrm>
                <a:off x="6208712" y="2354262"/>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 name="Oval 31"/>
              <p:cNvSpPr/>
              <p:nvPr/>
            </p:nvSpPr>
            <p:spPr>
              <a:xfrm>
                <a:off x="7616826" y="1981199"/>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 name="Oval 32"/>
              <p:cNvSpPr/>
              <p:nvPr/>
            </p:nvSpPr>
            <p:spPr>
              <a:xfrm>
                <a:off x="7448551" y="1722438"/>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 name="Oval 33"/>
              <p:cNvSpPr/>
              <p:nvPr/>
            </p:nvSpPr>
            <p:spPr>
              <a:xfrm>
                <a:off x="7745413" y="1738313"/>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Oval 34"/>
              <p:cNvSpPr/>
              <p:nvPr/>
            </p:nvSpPr>
            <p:spPr>
              <a:xfrm>
                <a:off x="7038975" y="1458913"/>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65" name="Oval 64"/>
            <p:cNvSpPr/>
            <p:nvPr/>
          </p:nvSpPr>
          <p:spPr>
            <a:xfrm>
              <a:off x="2317750" y="2503487"/>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4" name="Oval 83"/>
          <p:cNvSpPr/>
          <p:nvPr/>
        </p:nvSpPr>
        <p:spPr>
          <a:xfrm>
            <a:off x="2771097" y="2427287"/>
            <a:ext cx="76200" cy="152400"/>
          </a:xfrm>
          <a:prstGeom prst="ellipse">
            <a:avLst/>
          </a:prstGeom>
          <a:no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8869" name="TextBox 136"/>
          <p:cNvSpPr txBox="1">
            <a:spLocks noChangeArrowheads="1"/>
          </p:cNvSpPr>
          <p:nvPr/>
        </p:nvSpPr>
        <p:spPr bwMode="auto">
          <a:xfrm>
            <a:off x="953361" y="2819400"/>
            <a:ext cx="23994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latin typeface="+mn-lt"/>
              </a:rPr>
              <a:t>P</a:t>
            </a:r>
            <a:r>
              <a:rPr lang="en-US" altLang="en-US" sz="1800" dirty="0" smtClean="0">
                <a:latin typeface="+mn-lt"/>
              </a:rPr>
              <a:t>oint scanning confocal</a:t>
            </a:r>
            <a:endParaRPr lang="en-US" altLang="en-US" sz="1800" dirty="0">
              <a:latin typeface="+mn-lt"/>
            </a:endParaRPr>
          </a:p>
        </p:txBody>
      </p:sp>
      <p:sp>
        <p:nvSpPr>
          <p:cNvPr id="78872" name="Title 1"/>
          <p:cNvSpPr>
            <a:spLocks noGrp="1"/>
          </p:cNvSpPr>
          <p:nvPr>
            <p:ph type="title"/>
          </p:nvPr>
        </p:nvSpPr>
        <p:spPr>
          <a:xfrm>
            <a:off x="381000" y="0"/>
            <a:ext cx="8229600" cy="1143000"/>
          </a:xfrm>
        </p:spPr>
        <p:txBody>
          <a:bodyPr/>
          <a:lstStyle/>
          <a:p>
            <a:r>
              <a:rPr lang="en-US" altLang="en-US" sz="4000" dirty="0" smtClean="0">
                <a:ea typeface="ＭＳ Ｐゴシック" pitchFamily="34" charset="-128"/>
              </a:rPr>
              <a:t>Confocal stacks</a:t>
            </a:r>
          </a:p>
        </p:txBody>
      </p:sp>
      <p:cxnSp>
        <p:nvCxnSpPr>
          <p:cNvPr id="3" name="Straight Arrow Connector 2"/>
          <p:cNvCxnSpPr/>
          <p:nvPr/>
        </p:nvCxnSpPr>
        <p:spPr>
          <a:xfrm flipH="1">
            <a:off x="2269782" y="2498324"/>
            <a:ext cx="457200" cy="0"/>
          </a:xfrm>
          <a:prstGeom prst="straightConnector1">
            <a:avLst/>
          </a:prstGeom>
          <a:ln w="12700" cmpd="sng">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H="1" flipV="1">
            <a:off x="2791755" y="1993344"/>
            <a:ext cx="10718" cy="380999"/>
          </a:xfrm>
          <a:prstGeom prst="straightConnector1">
            <a:avLst/>
          </a:prstGeom>
          <a:ln w="12700" cmpd="sng">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3869982" y="1589087"/>
            <a:ext cx="4977927" cy="3199845"/>
            <a:chOff x="3869982" y="1589087"/>
            <a:chExt cx="4977927" cy="3199845"/>
          </a:xfrm>
        </p:grpSpPr>
        <p:grpSp>
          <p:nvGrpSpPr>
            <p:cNvPr id="78863" name="Group 102"/>
            <p:cNvGrpSpPr>
              <a:grpSpLocks/>
            </p:cNvGrpSpPr>
            <p:nvPr/>
          </p:nvGrpSpPr>
          <p:grpSpPr bwMode="auto">
            <a:xfrm>
              <a:off x="3963645" y="1589087"/>
              <a:ext cx="2420937" cy="1173163"/>
              <a:chOff x="627062" y="1447800"/>
              <a:chExt cx="2420938" cy="1173162"/>
            </a:xfrm>
          </p:grpSpPr>
          <p:grpSp>
            <p:nvGrpSpPr>
              <p:cNvPr id="78898" name="Group 103"/>
              <p:cNvGrpSpPr>
                <a:grpSpLocks/>
              </p:cNvGrpSpPr>
              <p:nvPr/>
            </p:nvGrpSpPr>
            <p:grpSpPr bwMode="auto">
              <a:xfrm>
                <a:off x="627062" y="1447800"/>
                <a:ext cx="2420938" cy="1173162"/>
                <a:chOff x="6019800" y="1371600"/>
                <a:chExt cx="2420938" cy="1173162"/>
              </a:xfrm>
            </p:grpSpPr>
            <p:sp>
              <p:nvSpPr>
                <p:cNvPr id="106" name="Freeform 105"/>
                <p:cNvSpPr/>
                <p:nvPr/>
              </p:nvSpPr>
              <p:spPr>
                <a:xfrm>
                  <a:off x="6019800" y="1371600"/>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07" name="Oval 106"/>
                <p:cNvSpPr/>
                <p:nvPr/>
              </p:nvSpPr>
              <p:spPr>
                <a:xfrm>
                  <a:off x="6308725" y="1544638"/>
                  <a:ext cx="1055687" cy="92868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08" name="Oval 107"/>
                <p:cNvSpPr/>
                <p:nvPr/>
              </p:nvSpPr>
              <p:spPr>
                <a:xfrm>
                  <a:off x="6208712" y="2354262"/>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9" name="Oval 108"/>
                <p:cNvSpPr/>
                <p:nvPr/>
              </p:nvSpPr>
              <p:spPr>
                <a:xfrm>
                  <a:off x="7616826" y="1981199"/>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0" name="Oval 109"/>
                <p:cNvSpPr/>
                <p:nvPr/>
              </p:nvSpPr>
              <p:spPr>
                <a:xfrm>
                  <a:off x="7448551" y="1722438"/>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1" name="Oval 110"/>
                <p:cNvSpPr/>
                <p:nvPr/>
              </p:nvSpPr>
              <p:spPr>
                <a:xfrm>
                  <a:off x="7745413" y="1738313"/>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2" name="Oval 111"/>
                <p:cNvSpPr/>
                <p:nvPr/>
              </p:nvSpPr>
              <p:spPr>
                <a:xfrm>
                  <a:off x="7038975" y="1458913"/>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105" name="Oval 104"/>
              <p:cNvSpPr/>
              <p:nvPr/>
            </p:nvSpPr>
            <p:spPr>
              <a:xfrm>
                <a:off x="2352675" y="2479674"/>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8870" name="TextBox 137"/>
            <p:cNvSpPr txBox="1">
              <a:spLocks noChangeArrowheads="1"/>
            </p:cNvSpPr>
            <p:nvPr/>
          </p:nvSpPr>
          <p:spPr bwMode="auto">
            <a:xfrm>
              <a:off x="3997514" y="2819400"/>
              <a:ext cx="22508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latin typeface="+mn-lt"/>
                </a:rPr>
                <a:t>S</a:t>
              </a:r>
              <a:r>
                <a:rPr lang="en-US" altLang="en-US" sz="1800" dirty="0" smtClean="0">
                  <a:latin typeface="+mn-lt"/>
                </a:rPr>
                <a:t>pinning disc confocal</a:t>
              </a:r>
              <a:endParaRPr lang="en-US" altLang="en-US" sz="1800" dirty="0">
                <a:latin typeface="+mn-lt"/>
              </a:endParaRPr>
            </a:p>
          </p:txBody>
        </p:sp>
        <p:cxnSp>
          <p:nvCxnSpPr>
            <p:cNvPr id="5" name="Straight Connector 4"/>
            <p:cNvCxnSpPr/>
            <p:nvPr/>
          </p:nvCxnSpPr>
          <p:spPr>
            <a:xfrm>
              <a:off x="3869982" y="2427287"/>
              <a:ext cx="2438400" cy="0"/>
            </a:xfrm>
            <a:prstGeom prst="line">
              <a:avLst/>
            </a:prstGeom>
            <a:ln w="12700" cmpd="sng"/>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3869982" y="2503487"/>
              <a:ext cx="2438400" cy="0"/>
            </a:xfrm>
            <a:prstGeom prst="line">
              <a:avLst/>
            </a:prstGeom>
            <a:ln w="12700" cmpd="sng"/>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flipH="1" flipV="1">
              <a:off x="5089182" y="1987172"/>
              <a:ext cx="10718" cy="380999"/>
            </a:xfrm>
            <a:prstGeom prst="straightConnector1">
              <a:avLst/>
            </a:prstGeom>
            <a:ln w="12700" cmpd="sng">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022382" y="372213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4022382" y="385548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4022382" y="412218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4022382" y="425553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4022382" y="438888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4022382" y="452223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4022382" y="465558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4022382" y="478893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4022382" y="398883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6324600" y="3733800"/>
              <a:ext cx="2523309" cy="923330"/>
            </a:xfrm>
            <a:prstGeom prst="rect">
              <a:avLst/>
            </a:prstGeom>
            <a:noFill/>
          </p:spPr>
          <p:txBody>
            <a:bodyPr wrap="none" rtlCol="0">
              <a:spAutoFit/>
            </a:bodyPr>
            <a:lstStyle/>
            <a:p>
              <a:r>
                <a:rPr lang="en-US" dirty="0" smtClean="0"/>
                <a:t>Quite fast (&gt;1s per stack)</a:t>
              </a:r>
            </a:p>
            <a:p>
              <a:r>
                <a:rPr lang="en-US" dirty="0"/>
                <a:t>b</a:t>
              </a:r>
              <a:r>
                <a:rPr lang="en-US" dirty="0" smtClean="0"/>
                <a:t>ut 3-D data </a:t>
              </a:r>
            </a:p>
            <a:p>
              <a:r>
                <a:rPr lang="en-US" dirty="0"/>
                <a:t>a</a:t>
              </a:r>
              <a:r>
                <a:rPr lang="en-US" dirty="0" smtClean="0"/>
                <a:t>nd 3-D analysis</a:t>
              </a:r>
              <a:endParaRPr lang="en-US" dirty="0"/>
            </a:p>
          </p:txBody>
        </p:sp>
      </p:grpSp>
      <p:grpSp>
        <p:nvGrpSpPr>
          <p:cNvPr id="7" name="Group 6"/>
          <p:cNvGrpSpPr/>
          <p:nvPr/>
        </p:nvGrpSpPr>
        <p:grpSpPr>
          <a:xfrm>
            <a:off x="3962400" y="5029200"/>
            <a:ext cx="4267200" cy="1219200"/>
            <a:chOff x="3962400" y="5029200"/>
            <a:chExt cx="4267200" cy="1219200"/>
          </a:xfrm>
        </p:grpSpPr>
        <p:grpSp>
          <p:nvGrpSpPr>
            <p:cNvPr id="2" name="Group 1"/>
            <p:cNvGrpSpPr/>
            <p:nvPr/>
          </p:nvGrpSpPr>
          <p:grpSpPr>
            <a:xfrm>
              <a:off x="4038601" y="5029200"/>
              <a:ext cx="4190999" cy="762000"/>
              <a:chOff x="4038601" y="5029200"/>
              <a:chExt cx="4190999" cy="762000"/>
            </a:xfrm>
          </p:grpSpPr>
          <p:cxnSp>
            <p:nvCxnSpPr>
              <p:cNvPr id="28" name="Straight Arrow Connector 27"/>
              <p:cNvCxnSpPr/>
              <p:nvPr/>
            </p:nvCxnSpPr>
            <p:spPr>
              <a:xfrm>
                <a:off x="5105401" y="5029200"/>
                <a:ext cx="0" cy="609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4038601" y="5791200"/>
                <a:ext cx="2209800" cy="0"/>
              </a:xfrm>
              <a:prstGeom prst="line">
                <a:avLst/>
              </a:prstGeom>
              <a:ln w="57150" cmpd="sng">
                <a:solidFill>
                  <a:schemeClr val="accent3"/>
                </a:solidFill>
              </a:ln>
            </p:spPr>
            <p:style>
              <a:lnRef idx="2">
                <a:schemeClr val="accent1"/>
              </a:lnRef>
              <a:fillRef idx="0">
                <a:schemeClr val="accent1"/>
              </a:fillRef>
              <a:effectRef idx="1">
                <a:schemeClr val="accent1"/>
              </a:effectRef>
              <a:fontRef idx="minor">
                <a:schemeClr val="tx1"/>
              </a:fontRef>
            </p:style>
          </p:cxnSp>
          <p:sp>
            <p:nvSpPr>
              <p:cNvPr id="149" name="TextBox 148"/>
              <p:cNvSpPr txBox="1"/>
              <p:nvPr/>
            </p:nvSpPr>
            <p:spPr>
              <a:xfrm>
                <a:off x="5257801" y="5072357"/>
                <a:ext cx="2971799" cy="369332"/>
              </a:xfrm>
              <a:prstGeom prst="rect">
                <a:avLst/>
              </a:prstGeom>
              <a:noFill/>
            </p:spPr>
            <p:txBody>
              <a:bodyPr wrap="square" rtlCol="0">
                <a:spAutoFit/>
              </a:bodyPr>
              <a:lstStyle/>
              <a:p>
                <a:r>
                  <a:rPr lang="en-US" dirty="0" smtClean="0"/>
                  <a:t>on-the-fly sum projection</a:t>
                </a:r>
              </a:p>
            </p:txBody>
          </p:sp>
        </p:grpSp>
        <p:sp>
          <p:nvSpPr>
            <p:cNvPr id="4" name="TextBox 3"/>
            <p:cNvSpPr txBox="1"/>
            <p:nvPr/>
          </p:nvSpPr>
          <p:spPr>
            <a:xfrm>
              <a:off x="3962400" y="5879068"/>
              <a:ext cx="3294930" cy="369332"/>
            </a:xfrm>
            <a:prstGeom prst="rect">
              <a:avLst/>
            </a:prstGeom>
            <a:noFill/>
          </p:spPr>
          <p:txBody>
            <a:bodyPr wrap="none" rtlCol="0">
              <a:spAutoFit/>
            </a:bodyPr>
            <a:lstStyle/>
            <a:p>
              <a:r>
                <a:rPr lang="en-US" dirty="0" smtClean="0"/>
                <a:t>10x less data, simpler 2D analysis</a:t>
              </a:r>
              <a:endParaRPr lang="en-US" dirty="0"/>
            </a:p>
          </p:txBody>
        </p:sp>
      </p:grpSp>
    </p:spTree>
    <p:custDataLst>
      <p:tags r:id="rId1"/>
    </p:custDataLst>
    <p:extLst>
      <p:ext uri="{BB962C8B-B14F-4D97-AF65-F5344CB8AC3E}">
        <p14:creationId xmlns:p14="http://schemas.microsoft.com/office/powerpoint/2010/main" val="921076600"/>
      </p:ext>
    </p:extLst>
  </p:cSld>
  <p:clrMapOvr>
    <a:masterClrMapping/>
  </p:clrMapOvr>
  <mc:AlternateContent xmlns:mc="http://schemas.openxmlformats.org/markup-compatibility/2006" xmlns:p14="http://schemas.microsoft.com/office/powerpoint/2010/main">
    <mc:Choice Requires="p14">
      <p:transition spd="slow" p14:dur="2000" advTm="781"/>
    </mc:Choice>
    <mc:Fallback xmlns="">
      <p:transition xmlns:p14="http://schemas.microsoft.com/office/powerpoint/2010/main" spd="slow" advTm="781"/>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err="1" smtClean="0"/>
              <a:t>Widefield</a:t>
            </a:r>
            <a:r>
              <a:rPr lang="en-US" dirty="0" smtClean="0"/>
              <a:t> stack</a:t>
            </a:r>
            <a:endParaRPr lang="en-US" dirty="0"/>
          </a:p>
        </p:txBody>
      </p:sp>
      <p:grpSp>
        <p:nvGrpSpPr>
          <p:cNvPr id="29" name="Group 102"/>
          <p:cNvGrpSpPr>
            <a:grpSpLocks/>
          </p:cNvGrpSpPr>
          <p:nvPr/>
        </p:nvGrpSpPr>
        <p:grpSpPr bwMode="auto">
          <a:xfrm>
            <a:off x="914400" y="2005806"/>
            <a:ext cx="2420937" cy="1173163"/>
            <a:chOff x="627062" y="1447800"/>
            <a:chExt cx="2420938" cy="1173162"/>
          </a:xfrm>
        </p:grpSpPr>
        <p:grpSp>
          <p:nvGrpSpPr>
            <p:cNvPr id="30" name="Group 103"/>
            <p:cNvGrpSpPr>
              <a:grpSpLocks/>
            </p:cNvGrpSpPr>
            <p:nvPr/>
          </p:nvGrpSpPr>
          <p:grpSpPr bwMode="auto">
            <a:xfrm>
              <a:off x="627062" y="1447800"/>
              <a:ext cx="2420938" cy="1173162"/>
              <a:chOff x="6019800" y="1371600"/>
              <a:chExt cx="2420938" cy="1173162"/>
            </a:xfrm>
          </p:grpSpPr>
          <p:sp>
            <p:nvSpPr>
              <p:cNvPr id="32" name="Freeform 31"/>
              <p:cNvSpPr/>
              <p:nvPr/>
            </p:nvSpPr>
            <p:spPr>
              <a:xfrm>
                <a:off x="6019800" y="1371600"/>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3" name="Oval 32"/>
              <p:cNvSpPr/>
              <p:nvPr/>
            </p:nvSpPr>
            <p:spPr>
              <a:xfrm>
                <a:off x="6308725" y="1544638"/>
                <a:ext cx="1055687" cy="92868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4" name="Oval 33"/>
              <p:cNvSpPr/>
              <p:nvPr/>
            </p:nvSpPr>
            <p:spPr>
              <a:xfrm>
                <a:off x="6208712" y="2354262"/>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Oval 34"/>
              <p:cNvSpPr/>
              <p:nvPr/>
            </p:nvSpPr>
            <p:spPr>
              <a:xfrm>
                <a:off x="7616826" y="1981199"/>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 name="Oval 35"/>
              <p:cNvSpPr/>
              <p:nvPr/>
            </p:nvSpPr>
            <p:spPr>
              <a:xfrm>
                <a:off x="7448551" y="1722438"/>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7" name="Oval 36"/>
              <p:cNvSpPr/>
              <p:nvPr/>
            </p:nvSpPr>
            <p:spPr>
              <a:xfrm>
                <a:off x="7745413" y="1738313"/>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8" name="Oval 37"/>
              <p:cNvSpPr/>
              <p:nvPr/>
            </p:nvSpPr>
            <p:spPr>
              <a:xfrm>
                <a:off x="7038975" y="1458913"/>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31" name="Oval 30"/>
            <p:cNvSpPr/>
            <p:nvPr/>
          </p:nvSpPr>
          <p:spPr>
            <a:xfrm>
              <a:off x="2352675" y="2479674"/>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39" name="Group 61"/>
          <p:cNvGrpSpPr>
            <a:grpSpLocks/>
          </p:cNvGrpSpPr>
          <p:nvPr/>
        </p:nvGrpSpPr>
        <p:grpSpPr bwMode="auto">
          <a:xfrm>
            <a:off x="2078037" y="1981200"/>
            <a:ext cx="881062" cy="1263650"/>
            <a:chOff x="5540966" y="3266873"/>
            <a:chExt cx="881349" cy="1264577"/>
          </a:xfrm>
        </p:grpSpPr>
        <p:sp>
          <p:nvSpPr>
            <p:cNvPr id="40" name="Freeform 39"/>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1" name="Freeform 40"/>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sp>
        <p:nvSpPr>
          <p:cNvPr id="69" name="TextBox 137"/>
          <p:cNvSpPr txBox="1">
            <a:spLocks noChangeArrowheads="1"/>
          </p:cNvSpPr>
          <p:nvPr/>
        </p:nvSpPr>
        <p:spPr bwMode="auto">
          <a:xfrm>
            <a:off x="1125537" y="3331369"/>
            <a:ext cx="1839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err="1" smtClean="0"/>
              <a:t>Widefield</a:t>
            </a:r>
            <a:r>
              <a:rPr lang="en-US" altLang="en-US" sz="1800" dirty="0" smtClean="0"/>
              <a:t> NA0.9</a:t>
            </a:r>
            <a:endParaRPr lang="en-US" altLang="en-US" sz="1800" dirty="0"/>
          </a:p>
        </p:txBody>
      </p:sp>
      <p:grpSp>
        <p:nvGrpSpPr>
          <p:cNvPr id="71" name="Group 61"/>
          <p:cNvGrpSpPr>
            <a:grpSpLocks/>
          </p:cNvGrpSpPr>
          <p:nvPr/>
        </p:nvGrpSpPr>
        <p:grpSpPr bwMode="auto">
          <a:xfrm>
            <a:off x="1944687" y="1981200"/>
            <a:ext cx="881062" cy="1263650"/>
            <a:chOff x="5540966" y="3266873"/>
            <a:chExt cx="881349" cy="1264577"/>
          </a:xfrm>
        </p:grpSpPr>
        <p:sp>
          <p:nvSpPr>
            <p:cNvPr id="72" name="Freeform 71"/>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3" name="Freeform 72"/>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74" name="Group 61"/>
          <p:cNvGrpSpPr>
            <a:grpSpLocks/>
          </p:cNvGrpSpPr>
          <p:nvPr/>
        </p:nvGrpSpPr>
        <p:grpSpPr bwMode="auto">
          <a:xfrm>
            <a:off x="1811337" y="1981200"/>
            <a:ext cx="881062" cy="1263650"/>
            <a:chOff x="5540966" y="3266873"/>
            <a:chExt cx="881349" cy="1264577"/>
          </a:xfrm>
        </p:grpSpPr>
        <p:sp>
          <p:nvSpPr>
            <p:cNvPr id="75" name="Freeform 74"/>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6" name="Freeform 75"/>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77" name="Group 61"/>
          <p:cNvGrpSpPr>
            <a:grpSpLocks/>
          </p:cNvGrpSpPr>
          <p:nvPr/>
        </p:nvGrpSpPr>
        <p:grpSpPr bwMode="auto">
          <a:xfrm>
            <a:off x="2211387" y="1981200"/>
            <a:ext cx="881062" cy="1263650"/>
            <a:chOff x="5540966" y="3266873"/>
            <a:chExt cx="881349" cy="1264577"/>
          </a:xfrm>
        </p:grpSpPr>
        <p:sp>
          <p:nvSpPr>
            <p:cNvPr id="78" name="Freeform 77"/>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9" name="Freeform 78"/>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80" name="Group 61"/>
          <p:cNvGrpSpPr>
            <a:grpSpLocks/>
          </p:cNvGrpSpPr>
          <p:nvPr/>
        </p:nvGrpSpPr>
        <p:grpSpPr bwMode="auto">
          <a:xfrm>
            <a:off x="1677987" y="1981200"/>
            <a:ext cx="881062" cy="1263650"/>
            <a:chOff x="5540966" y="3266873"/>
            <a:chExt cx="881349" cy="1264577"/>
          </a:xfrm>
        </p:grpSpPr>
        <p:sp>
          <p:nvSpPr>
            <p:cNvPr id="81" name="Freeform 80"/>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82" name="Freeform 81"/>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83" name="Group 61"/>
          <p:cNvGrpSpPr>
            <a:grpSpLocks/>
          </p:cNvGrpSpPr>
          <p:nvPr/>
        </p:nvGrpSpPr>
        <p:grpSpPr bwMode="auto">
          <a:xfrm>
            <a:off x="2344737" y="1981200"/>
            <a:ext cx="881062" cy="1263650"/>
            <a:chOff x="5540966" y="3266873"/>
            <a:chExt cx="881349" cy="1264577"/>
          </a:xfrm>
        </p:grpSpPr>
        <p:sp>
          <p:nvSpPr>
            <p:cNvPr id="84" name="Freeform 83"/>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85" name="Freeform 84"/>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86" name="Group 61"/>
          <p:cNvGrpSpPr>
            <a:grpSpLocks/>
          </p:cNvGrpSpPr>
          <p:nvPr/>
        </p:nvGrpSpPr>
        <p:grpSpPr bwMode="auto">
          <a:xfrm>
            <a:off x="1144587" y="1981200"/>
            <a:ext cx="881062" cy="1263650"/>
            <a:chOff x="5540966" y="3266873"/>
            <a:chExt cx="881349" cy="1264577"/>
          </a:xfrm>
        </p:grpSpPr>
        <p:sp>
          <p:nvSpPr>
            <p:cNvPr id="87" name="Freeform 86"/>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88" name="Freeform 87"/>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89" name="Group 61"/>
          <p:cNvGrpSpPr>
            <a:grpSpLocks/>
          </p:cNvGrpSpPr>
          <p:nvPr/>
        </p:nvGrpSpPr>
        <p:grpSpPr bwMode="auto">
          <a:xfrm>
            <a:off x="1011237" y="1981200"/>
            <a:ext cx="881062" cy="1263650"/>
            <a:chOff x="5540966" y="3266873"/>
            <a:chExt cx="881349" cy="1264577"/>
          </a:xfrm>
        </p:grpSpPr>
        <p:sp>
          <p:nvSpPr>
            <p:cNvPr id="90" name="Freeform 89"/>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91" name="Freeform 90"/>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cxnSp>
        <p:nvCxnSpPr>
          <p:cNvPr id="92" name="Straight Connector 91"/>
          <p:cNvCxnSpPr/>
          <p:nvPr/>
        </p:nvCxnSpPr>
        <p:spPr>
          <a:xfrm>
            <a:off x="990600" y="378856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990600" y="392191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990600" y="418861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990600" y="432196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990600" y="445531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990600" y="458866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990600" y="472201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990600" y="485536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990600" y="405526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grpSp>
        <p:nvGrpSpPr>
          <p:cNvPr id="65" name="Group 61"/>
          <p:cNvGrpSpPr>
            <a:grpSpLocks/>
          </p:cNvGrpSpPr>
          <p:nvPr/>
        </p:nvGrpSpPr>
        <p:grpSpPr bwMode="auto">
          <a:xfrm>
            <a:off x="895350" y="1981200"/>
            <a:ext cx="881062" cy="1263650"/>
            <a:chOff x="5540966" y="3266873"/>
            <a:chExt cx="881349" cy="1264577"/>
          </a:xfrm>
        </p:grpSpPr>
        <p:sp>
          <p:nvSpPr>
            <p:cNvPr id="66" name="Freeform 65"/>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7" name="Freeform 66"/>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68" name="Group 61"/>
          <p:cNvGrpSpPr>
            <a:grpSpLocks/>
          </p:cNvGrpSpPr>
          <p:nvPr/>
        </p:nvGrpSpPr>
        <p:grpSpPr bwMode="auto">
          <a:xfrm>
            <a:off x="762000" y="1981200"/>
            <a:ext cx="881062" cy="1263650"/>
            <a:chOff x="5540966" y="3266873"/>
            <a:chExt cx="881349" cy="1264577"/>
          </a:xfrm>
        </p:grpSpPr>
        <p:sp>
          <p:nvSpPr>
            <p:cNvPr id="105" name="Freeform 104"/>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06" name="Freeform 105"/>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107" name="Group 61"/>
          <p:cNvGrpSpPr>
            <a:grpSpLocks/>
          </p:cNvGrpSpPr>
          <p:nvPr/>
        </p:nvGrpSpPr>
        <p:grpSpPr bwMode="auto">
          <a:xfrm>
            <a:off x="1411287" y="1981200"/>
            <a:ext cx="881062" cy="1263650"/>
            <a:chOff x="5540966" y="3266873"/>
            <a:chExt cx="881349" cy="1264577"/>
          </a:xfrm>
        </p:grpSpPr>
        <p:sp>
          <p:nvSpPr>
            <p:cNvPr id="108" name="Freeform 107"/>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09" name="Freeform 108"/>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110" name="Group 61"/>
          <p:cNvGrpSpPr>
            <a:grpSpLocks/>
          </p:cNvGrpSpPr>
          <p:nvPr/>
        </p:nvGrpSpPr>
        <p:grpSpPr bwMode="auto">
          <a:xfrm>
            <a:off x="1277937" y="1981200"/>
            <a:ext cx="881062" cy="1263650"/>
            <a:chOff x="5540966" y="3266873"/>
            <a:chExt cx="881349" cy="1264577"/>
          </a:xfrm>
        </p:grpSpPr>
        <p:sp>
          <p:nvSpPr>
            <p:cNvPr id="111" name="Freeform 110"/>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12" name="Freeform 111"/>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116" name="Group 61"/>
          <p:cNvGrpSpPr>
            <a:grpSpLocks/>
          </p:cNvGrpSpPr>
          <p:nvPr/>
        </p:nvGrpSpPr>
        <p:grpSpPr bwMode="auto">
          <a:xfrm>
            <a:off x="1544637" y="1981200"/>
            <a:ext cx="881062" cy="1263650"/>
            <a:chOff x="5540966" y="3266873"/>
            <a:chExt cx="881349" cy="1264577"/>
          </a:xfrm>
        </p:grpSpPr>
        <p:sp>
          <p:nvSpPr>
            <p:cNvPr id="117" name="Freeform 116"/>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18" name="Freeform 117"/>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pic>
        <p:nvPicPr>
          <p:cNvPr id="3" name="Picture 2" descr="SUM_Experiment-595-Raw.png"/>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011197" y="1905000"/>
            <a:ext cx="2067339" cy="1981200"/>
          </a:xfrm>
          <a:prstGeom prst="rect">
            <a:avLst/>
          </a:prstGeom>
        </p:spPr>
      </p:pic>
      <p:pic>
        <p:nvPicPr>
          <p:cNvPr id="4" name="Picture 3" descr="SUM_Experiment-595-Deconvolution.png"/>
          <p:cNvPicPr>
            <a:picLocks noChangeAspect="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021137" y="4038600"/>
            <a:ext cx="2067339" cy="1981200"/>
          </a:xfrm>
          <a:prstGeom prst="rect">
            <a:avLst/>
          </a:prstGeom>
        </p:spPr>
      </p:pic>
      <p:sp>
        <p:nvSpPr>
          <p:cNvPr id="119" name="TextBox 13"/>
          <p:cNvSpPr txBox="1">
            <a:spLocks noChangeArrowheads="1"/>
          </p:cNvSpPr>
          <p:nvPr/>
        </p:nvSpPr>
        <p:spPr bwMode="auto">
          <a:xfrm>
            <a:off x="6134923" y="2133600"/>
            <a:ext cx="174118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600" dirty="0"/>
              <a:t/>
            </a:r>
            <a:br>
              <a:rPr lang="en-US" altLang="en-US" sz="1600" dirty="0"/>
            </a:br>
            <a:r>
              <a:rPr lang="en-US" altLang="en-US" sz="1600" dirty="0" smtClean="0"/>
              <a:t>Sum projection</a:t>
            </a:r>
            <a:endParaRPr lang="en-US" altLang="en-US" sz="1600" dirty="0"/>
          </a:p>
          <a:p>
            <a:pPr eaLnBrk="1" hangingPunct="1"/>
            <a:r>
              <a:rPr lang="en-US" altLang="en-US" sz="1600" dirty="0" smtClean="0"/>
              <a:t>z-stack, </a:t>
            </a:r>
            <a:r>
              <a:rPr lang="en-US" altLang="en-US" sz="1600" dirty="0" err="1" smtClean="0"/>
              <a:t>dz</a:t>
            </a:r>
            <a:r>
              <a:rPr lang="en-US" altLang="en-US" sz="1600" dirty="0" smtClean="0"/>
              <a:t>=1 um</a:t>
            </a:r>
          </a:p>
        </p:txBody>
      </p:sp>
      <p:sp>
        <p:nvSpPr>
          <p:cNvPr id="5" name="Rectangle 4"/>
          <p:cNvSpPr/>
          <p:nvPr/>
        </p:nvSpPr>
        <p:spPr>
          <a:xfrm>
            <a:off x="3944937" y="1182469"/>
            <a:ext cx="2667000" cy="646331"/>
          </a:xfrm>
          <a:prstGeom prst="rect">
            <a:avLst/>
          </a:prstGeom>
        </p:spPr>
        <p:txBody>
          <a:bodyPr wrap="square">
            <a:spAutoFit/>
          </a:bodyPr>
          <a:lstStyle/>
          <a:p>
            <a:r>
              <a:rPr lang="en-US" altLang="en-US" dirty="0" smtClean="0"/>
              <a:t>Zeiss </a:t>
            </a:r>
            <a:r>
              <a:rPr lang="en-US" altLang="en-US" dirty="0" err="1" smtClean="0"/>
              <a:t>CellDiscoverer</a:t>
            </a:r>
            <a:r>
              <a:rPr lang="en-US" altLang="en-US" dirty="0" smtClean="0"/>
              <a:t> 7</a:t>
            </a:r>
            <a:br>
              <a:rPr lang="en-US" altLang="en-US" dirty="0" smtClean="0"/>
            </a:br>
            <a:r>
              <a:rPr lang="en-US" altLang="en-US" dirty="0" smtClean="0"/>
              <a:t>Golgi-GFP, cropped image</a:t>
            </a:r>
            <a:endParaRPr lang="en-US" dirty="0"/>
          </a:p>
        </p:txBody>
      </p:sp>
      <p:cxnSp>
        <p:nvCxnSpPr>
          <p:cNvPr id="70" name="Straight Connector 69"/>
          <p:cNvCxnSpPr/>
          <p:nvPr/>
        </p:nvCxnSpPr>
        <p:spPr>
          <a:xfrm>
            <a:off x="4097337" y="6172200"/>
            <a:ext cx="1143000" cy="0"/>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311425" y="6172200"/>
            <a:ext cx="776512" cy="369332"/>
          </a:xfrm>
          <a:prstGeom prst="rect">
            <a:avLst/>
          </a:prstGeom>
          <a:noFill/>
        </p:spPr>
        <p:txBody>
          <a:bodyPr wrap="none" rtlCol="0">
            <a:spAutoFit/>
          </a:bodyPr>
          <a:lstStyle/>
          <a:p>
            <a:r>
              <a:rPr lang="en-US" dirty="0" smtClean="0"/>
              <a:t>10 um</a:t>
            </a:r>
            <a:endParaRPr lang="en-US" dirty="0"/>
          </a:p>
        </p:txBody>
      </p:sp>
      <p:sp>
        <p:nvSpPr>
          <p:cNvPr id="6" name="Rectangle 5"/>
          <p:cNvSpPr/>
          <p:nvPr/>
        </p:nvSpPr>
        <p:spPr>
          <a:xfrm>
            <a:off x="6154737" y="4085272"/>
            <a:ext cx="2438400" cy="923330"/>
          </a:xfrm>
          <a:prstGeom prst="rect">
            <a:avLst/>
          </a:prstGeom>
        </p:spPr>
        <p:txBody>
          <a:bodyPr wrap="square">
            <a:spAutoFit/>
          </a:bodyPr>
          <a:lstStyle/>
          <a:p>
            <a:endParaRPr lang="en-US" altLang="en-US" dirty="0"/>
          </a:p>
          <a:p>
            <a:r>
              <a:rPr lang="en-US" altLang="en-US" dirty="0"/>
              <a:t>Sum projection after </a:t>
            </a:r>
            <a:r>
              <a:rPr lang="en-US" altLang="en-US" dirty="0" smtClean="0"/>
              <a:t/>
            </a:r>
            <a:br>
              <a:rPr lang="en-US" altLang="en-US" dirty="0" smtClean="0"/>
            </a:br>
            <a:r>
              <a:rPr lang="en-US" altLang="en-US" b="1" dirty="0" err="1" smtClean="0"/>
              <a:t>deconvolution</a:t>
            </a:r>
            <a:endParaRPr lang="en-US" altLang="en-US" b="1" dirty="0"/>
          </a:p>
        </p:txBody>
      </p:sp>
      <p:cxnSp>
        <p:nvCxnSpPr>
          <p:cNvPr id="104" name="Straight Arrow Connector 103"/>
          <p:cNvCxnSpPr/>
          <p:nvPr/>
        </p:nvCxnSpPr>
        <p:spPr>
          <a:xfrm>
            <a:off x="2039937" y="5007769"/>
            <a:ext cx="0" cy="609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973137" y="5769769"/>
            <a:ext cx="2209800" cy="0"/>
          </a:xfrm>
          <a:prstGeom prst="line">
            <a:avLst/>
          </a:prstGeom>
          <a:ln w="57150" cmpd="sng">
            <a:solidFill>
              <a:schemeClr val="accent3"/>
            </a:solidFill>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2521950661"/>
      </p:ext>
    </p:extLst>
  </p:cSld>
  <p:clrMapOvr>
    <a:masterClrMapping/>
  </p:clrMapOvr>
  <mc:AlternateContent xmlns:mc="http://schemas.openxmlformats.org/markup-compatibility/2006" xmlns:p14="http://schemas.microsoft.com/office/powerpoint/2010/main">
    <mc:Choice Requires="p14">
      <p:transition spd="slow" p14:dur="2000" advTm="414"/>
    </mc:Choice>
    <mc:Fallback xmlns="">
      <p:transition xmlns:p14="http://schemas.microsoft.com/office/powerpoint/2010/main" spd="slow" advTm="414"/>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a:xfrm>
            <a:off x="381000" y="0"/>
            <a:ext cx="8229600" cy="1143000"/>
          </a:xfrm>
        </p:spPr>
        <p:txBody>
          <a:bodyPr>
            <a:normAutofit fontScale="90000"/>
          </a:bodyPr>
          <a:lstStyle/>
          <a:p>
            <a:r>
              <a:rPr lang="en-US" altLang="en-US" sz="4000" dirty="0" smtClean="0">
                <a:ea typeface="ＭＳ Ｐゴシック" pitchFamily="34" charset="-128"/>
              </a:rPr>
              <a:t>Wide-field single plane with low NA lens</a:t>
            </a:r>
          </a:p>
        </p:txBody>
      </p:sp>
      <p:pic>
        <p:nvPicPr>
          <p:cNvPr id="7" name="Golgi_20x1x0.95_Aperture11.2mm4.9mm3.6mm_dz1_002_crop_combined_registered.avi">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4686300" y="2000231"/>
            <a:ext cx="308610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6300" y="3641706"/>
            <a:ext cx="3086100" cy="151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656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1326693"/>
            <a:ext cx="819150" cy="381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656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8400" y="1752600"/>
            <a:ext cx="838200"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9878" name="TextBox 1"/>
          <p:cNvSpPr txBox="1">
            <a:spLocks noChangeArrowheads="1"/>
          </p:cNvSpPr>
          <p:nvPr/>
        </p:nvSpPr>
        <p:spPr bwMode="auto">
          <a:xfrm>
            <a:off x="-2514600" y="1371600"/>
            <a:ext cx="8772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smtClean="0"/>
              <a:t>NA 0.9</a:t>
            </a:r>
            <a:endParaRPr lang="en-US" altLang="en-US" sz="1800" dirty="0"/>
          </a:p>
        </p:txBody>
      </p:sp>
      <p:sp>
        <p:nvSpPr>
          <p:cNvPr id="79879" name="TextBox 7"/>
          <p:cNvSpPr txBox="1">
            <a:spLocks noChangeArrowheads="1"/>
          </p:cNvSpPr>
          <p:nvPr/>
        </p:nvSpPr>
        <p:spPr bwMode="auto">
          <a:xfrm>
            <a:off x="-1371600" y="828675"/>
            <a:ext cx="8772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smtClean="0"/>
              <a:t>NA 0.3</a:t>
            </a:r>
            <a:endParaRPr lang="en-US" altLang="en-US" sz="1800" dirty="0"/>
          </a:p>
        </p:txBody>
      </p:sp>
      <p:sp>
        <p:nvSpPr>
          <p:cNvPr id="79884" name="TextBox 13"/>
          <p:cNvSpPr txBox="1">
            <a:spLocks noChangeArrowheads="1"/>
          </p:cNvSpPr>
          <p:nvPr/>
        </p:nvSpPr>
        <p:spPr bwMode="auto">
          <a:xfrm>
            <a:off x="4648200" y="1371600"/>
            <a:ext cx="3674103"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600" dirty="0"/>
              <a:t>Zeiss </a:t>
            </a:r>
            <a:r>
              <a:rPr lang="en-US" altLang="en-US" sz="1600" dirty="0" err="1"/>
              <a:t>CellDiscoverer</a:t>
            </a:r>
            <a:r>
              <a:rPr lang="en-US" altLang="en-US" sz="1600" dirty="0"/>
              <a:t> </a:t>
            </a:r>
            <a:r>
              <a:rPr lang="en-US" altLang="en-US" sz="1600" dirty="0" smtClean="0"/>
              <a:t>7 (adaptable NA)</a:t>
            </a:r>
            <a:endParaRPr lang="en-US" altLang="en-US" sz="1600" dirty="0"/>
          </a:p>
          <a:p>
            <a:pPr eaLnBrk="1" hangingPunct="1"/>
            <a:r>
              <a:rPr lang="en-US" altLang="en-US" sz="1600" dirty="0" err="1" smtClean="0"/>
              <a:t>Hela</a:t>
            </a:r>
            <a:r>
              <a:rPr lang="en-US" altLang="en-US" sz="1600" dirty="0" smtClean="0"/>
              <a:t> cell, Golgi-GFP</a:t>
            </a:r>
            <a:endParaRPr lang="en-US" altLang="en-US" sz="1600" dirty="0"/>
          </a:p>
        </p:txBody>
      </p:sp>
      <p:sp>
        <p:nvSpPr>
          <p:cNvPr id="79885" name="TextBox 1"/>
          <p:cNvSpPr txBox="1">
            <a:spLocks noChangeArrowheads="1"/>
          </p:cNvSpPr>
          <p:nvPr/>
        </p:nvSpPr>
        <p:spPr bwMode="auto">
          <a:xfrm>
            <a:off x="4690879" y="5173643"/>
            <a:ext cx="92845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400" b="1" dirty="0"/>
              <a:t>NA </a:t>
            </a:r>
            <a:r>
              <a:rPr lang="en-US" altLang="en-US" sz="1400" b="1" dirty="0" smtClean="0"/>
              <a:t>0.8</a:t>
            </a:r>
          </a:p>
          <a:p>
            <a:pPr eaLnBrk="1" hangingPunct="1"/>
            <a:r>
              <a:rPr lang="en-US" altLang="en-US" sz="1400" dirty="0" smtClean="0"/>
              <a:t>80 </a:t>
            </a:r>
            <a:r>
              <a:rPr lang="en-US" altLang="en-US" sz="1400" dirty="0" err="1" smtClean="0"/>
              <a:t>ms</a:t>
            </a:r>
            <a:r>
              <a:rPr lang="en-US" altLang="en-US" sz="1400" dirty="0" smtClean="0"/>
              <a:t> </a:t>
            </a:r>
          </a:p>
          <a:p>
            <a:pPr eaLnBrk="1" hangingPunct="1"/>
            <a:r>
              <a:rPr lang="en-US" altLang="en-US" sz="1400" dirty="0" smtClean="0"/>
              <a:t>30% light</a:t>
            </a:r>
            <a:endParaRPr lang="en-US" altLang="en-US" sz="1400" dirty="0"/>
          </a:p>
        </p:txBody>
      </p:sp>
      <p:sp>
        <p:nvSpPr>
          <p:cNvPr id="79886" name="TextBox 1"/>
          <p:cNvSpPr txBox="1">
            <a:spLocks noChangeArrowheads="1"/>
          </p:cNvSpPr>
          <p:nvPr/>
        </p:nvSpPr>
        <p:spPr bwMode="auto">
          <a:xfrm>
            <a:off x="6864938" y="5173643"/>
            <a:ext cx="92845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400" b="1" dirty="0" smtClean="0"/>
              <a:t>NA 0.26</a:t>
            </a:r>
          </a:p>
          <a:p>
            <a:pPr eaLnBrk="1" hangingPunct="1"/>
            <a:r>
              <a:rPr lang="en-US" altLang="en-US" sz="1400" dirty="0" smtClean="0"/>
              <a:t>380 </a:t>
            </a:r>
            <a:r>
              <a:rPr lang="en-US" altLang="en-US" sz="1400" dirty="0" err="1" smtClean="0"/>
              <a:t>ms</a:t>
            </a:r>
            <a:endParaRPr lang="en-US" altLang="en-US" sz="1400" dirty="0" smtClean="0"/>
          </a:p>
          <a:p>
            <a:pPr eaLnBrk="1" hangingPunct="1"/>
            <a:r>
              <a:rPr lang="en-US" altLang="en-US" sz="1400" dirty="0" smtClean="0"/>
              <a:t>80% light</a:t>
            </a:r>
            <a:endParaRPr lang="en-US" altLang="en-US" sz="1400" dirty="0"/>
          </a:p>
        </p:txBody>
      </p:sp>
      <p:sp>
        <p:nvSpPr>
          <p:cNvPr id="79895" name="TextBox 1"/>
          <p:cNvSpPr txBox="1">
            <a:spLocks noChangeArrowheads="1"/>
          </p:cNvSpPr>
          <p:nvPr/>
        </p:nvSpPr>
        <p:spPr bwMode="auto">
          <a:xfrm>
            <a:off x="5731463" y="5173643"/>
            <a:ext cx="92845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400" b="1" dirty="0" smtClean="0"/>
              <a:t>NA 0.35</a:t>
            </a:r>
          </a:p>
          <a:p>
            <a:pPr eaLnBrk="1" hangingPunct="1"/>
            <a:r>
              <a:rPr lang="en-US" altLang="en-US" sz="1400" dirty="0" smtClean="0"/>
              <a:t>150 </a:t>
            </a:r>
            <a:r>
              <a:rPr lang="en-US" altLang="en-US" sz="1400" dirty="0" err="1" smtClean="0"/>
              <a:t>ms</a:t>
            </a:r>
            <a:endParaRPr lang="en-US" altLang="en-US" sz="1400" dirty="0" smtClean="0"/>
          </a:p>
          <a:p>
            <a:pPr eaLnBrk="1" hangingPunct="1"/>
            <a:r>
              <a:rPr lang="en-US" altLang="en-US" sz="1400" dirty="0" smtClean="0"/>
              <a:t>40% light</a:t>
            </a:r>
            <a:endParaRPr lang="en-US" altLang="en-US" sz="1400" dirty="0"/>
          </a:p>
        </p:txBody>
      </p:sp>
      <p:grpSp>
        <p:nvGrpSpPr>
          <p:cNvPr id="4" name="Group 3"/>
          <p:cNvGrpSpPr/>
          <p:nvPr/>
        </p:nvGrpSpPr>
        <p:grpSpPr>
          <a:xfrm>
            <a:off x="9448800" y="304800"/>
            <a:ext cx="1833769" cy="1748331"/>
            <a:chOff x="4925293" y="2318266"/>
            <a:chExt cx="3709256" cy="3536434"/>
          </a:xfrm>
        </p:grpSpPr>
        <p:pic>
          <p:nvPicPr>
            <p:cNvPr id="1026" name="Picture 2" descr="N:\ALMF_presentations\2016--Tischi--ASCB\2016-10-19--NA_test\Beampath.tif"/>
            <p:cNvPicPr>
              <a:picLocks noChangeAspect="1" noChangeArrowheads="1"/>
            </p:cNvPicPr>
            <p:nvPr/>
          </p:nvPicPr>
          <p:blipFill rotWithShape="1">
            <a:blip r:embed="rId8">
              <a:extLst>
                <a:ext uri="{28A0092B-C50C-407E-A947-70E740481C1C}">
                  <a14:useLocalDpi xmlns:a14="http://schemas.microsoft.com/office/drawing/2010/main" val="0"/>
                </a:ext>
              </a:extLst>
            </a:blip>
            <a:srcRect t="33814" b="8689"/>
            <a:stretch/>
          </p:blipFill>
          <p:spPr bwMode="auto">
            <a:xfrm>
              <a:off x="4925293" y="2318266"/>
              <a:ext cx="3709256" cy="3536434"/>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flipV="1">
              <a:off x="6400800" y="4017965"/>
              <a:ext cx="0" cy="612302"/>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1362075" y="2393493"/>
            <a:ext cx="2809875" cy="1524000"/>
            <a:chOff x="695325" y="2590800"/>
            <a:chExt cx="2809875" cy="1524000"/>
          </a:xfrm>
        </p:grpSpPr>
        <p:grpSp>
          <p:nvGrpSpPr>
            <p:cNvPr id="79889" name="Group 38"/>
            <p:cNvGrpSpPr>
              <a:grpSpLocks/>
            </p:cNvGrpSpPr>
            <p:nvPr/>
          </p:nvGrpSpPr>
          <p:grpSpPr bwMode="auto">
            <a:xfrm>
              <a:off x="695325" y="2590800"/>
              <a:ext cx="300037" cy="1524000"/>
              <a:chOff x="3886200" y="1676400"/>
              <a:chExt cx="300082" cy="1524000"/>
            </a:xfrm>
          </p:grpSpPr>
          <p:cxnSp>
            <p:nvCxnSpPr>
              <p:cNvPr id="22" name="Straight Arrow Connector 21"/>
              <p:cNvCxnSpPr/>
              <p:nvPr/>
            </p:nvCxnSpPr>
            <p:spPr>
              <a:xfrm flipV="1">
                <a:off x="4162466" y="1676400"/>
                <a:ext cx="0" cy="1524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9897" name="TextBox 22"/>
              <p:cNvSpPr txBox="1">
                <a:spLocks noChangeArrowheads="1"/>
              </p:cNvSpPr>
              <p:nvPr/>
            </p:nvSpPr>
            <p:spPr bwMode="auto">
              <a:xfrm>
                <a:off x="3886200" y="2667000"/>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z</a:t>
                </a:r>
              </a:p>
            </p:txBody>
          </p:sp>
        </p:grpSp>
        <p:grpSp>
          <p:nvGrpSpPr>
            <p:cNvPr id="2" name="Group 1"/>
            <p:cNvGrpSpPr/>
            <p:nvPr/>
          </p:nvGrpSpPr>
          <p:grpSpPr>
            <a:xfrm>
              <a:off x="1084262" y="2773363"/>
              <a:ext cx="2420938" cy="1173162"/>
              <a:chOff x="-2727325" y="1350963"/>
              <a:chExt cx="2420938" cy="1173162"/>
            </a:xfrm>
          </p:grpSpPr>
          <p:sp>
            <p:nvSpPr>
              <p:cNvPr id="18" name="Freeform 17"/>
              <p:cNvSpPr/>
              <p:nvPr/>
            </p:nvSpPr>
            <p:spPr>
              <a:xfrm>
                <a:off x="-2727325" y="1350963"/>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9" name="Oval 18"/>
              <p:cNvSpPr/>
              <p:nvPr/>
            </p:nvSpPr>
            <p:spPr>
              <a:xfrm>
                <a:off x="-2362200" y="1524000"/>
                <a:ext cx="1055688" cy="928688"/>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4" name="Oval 23"/>
              <p:cNvSpPr/>
              <p:nvPr/>
            </p:nvSpPr>
            <p:spPr>
              <a:xfrm>
                <a:off x="-976312" y="2362200"/>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 name="Oval 24"/>
              <p:cNvSpPr/>
              <p:nvPr/>
            </p:nvSpPr>
            <p:spPr>
              <a:xfrm>
                <a:off x="-1216025" y="1793875"/>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6" name="Oval 25"/>
              <p:cNvSpPr/>
              <p:nvPr/>
            </p:nvSpPr>
            <p:spPr>
              <a:xfrm>
                <a:off x="-1219200" y="1609725"/>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 name="Oval 26"/>
              <p:cNvSpPr/>
              <p:nvPr/>
            </p:nvSpPr>
            <p:spPr>
              <a:xfrm>
                <a:off x="-973137" y="1873250"/>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 name="Oval 27"/>
              <p:cNvSpPr/>
              <p:nvPr/>
            </p:nvSpPr>
            <p:spPr>
              <a:xfrm>
                <a:off x="-1631950" y="1438275"/>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32" name="Group 56"/>
            <p:cNvGrpSpPr>
              <a:grpSpLocks/>
            </p:cNvGrpSpPr>
            <p:nvPr/>
          </p:nvGrpSpPr>
          <p:grpSpPr bwMode="auto">
            <a:xfrm>
              <a:off x="1096962" y="2743200"/>
              <a:ext cx="198438" cy="1265238"/>
              <a:chOff x="3916273" y="3302000"/>
              <a:chExt cx="198610" cy="1264580"/>
            </a:xfrm>
          </p:grpSpPr>
          <p:sp>
            <p:nvSpPr>
              <p:cNvPr id="33" name="Freeform 32"/>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34" name="Freeform 33"/>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35" name="Group 56"/>
            <p:cNvGrpSpPr>
              <a:grpSpLocks/>
            </p:cNvGrpSpPr>
            <p:nvPr/>
          </p:nvGrpSpPr>
          <p:grpSpPr bwMode="auto">
            <a:xfrm>
              <a:off x="1413486" y="2743200"/>
              <a:ext cx="198438" cy="1265238"/>
              <a:chOff x="3916273" y="3302000"/>
              <a:chExt cx="198610" cy="1264580"/>
            </a:xfrm>
          </p:grpSpPr>
          <p:sp>
            <p:nvSpPr>
              <p:cNvPr id="36" name="Freeform 35"/>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37" name="Freeform 36"/>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38" name="Group 56"/>
            <p:cNvGrpSpPr>
              <a:grpSpLocks/>
            </p:cNvGrpSpPr>
            <p:nvPr/>
          </p:nvGrpSpPr>
          <p:grpSpPr bwMode="auto">
            <a:xfrm>
              <a:off x="1730010" y="2743200"/>
              <a:ext cx="198438" cy="1265238"/>
              <a:chOff x="3916273" y="3302000"/>
              <a:chExt cx="198610" cy="1264580"/>
            </a:xfrm>
          </p:grpSpPr>
          <p:sp>
            <p:nvSpPr>
              <p:cNvPr id="39" name="Freeform 38"/>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0" name="Freeform 39"/>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41" name="Group 56"/>
            <p:cNvGrpSpPr>
              <a:grpSpLocks/>
            </p:cNvGrpSpPr>
            <p:nvPr/>
          </p:nvGrpSpPr>
          <p:grpSpPr bwMode="auto">
            <a:xfrm>
              <a:off x="2046534" y="2743200"/>
              <a:ext cx="198438" cy="1265238"/>
              <a:chOff x="3916273" y="3302000"/>
              <a:chExt cx="198610" cy="1264580"/>
            </a:xfrm>
          </p:grpSpPr>
          <p:sp>
            <p:nvSpPr>
              <p:cNvPr id="42" name="Freeform 41"/>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3" name="Freeform 42"/>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44" name="Group 56"/>
            <p:cNvGrpSpPr>
              <a:grpSpLocks/>
            </p:cNvGrpSpPr>
            <p:nvPr/>
          </p:nvGrpSpPr>
          <p:grpSpPr bwMode="auto">
            <a:xfrm>
              <a:off x="2363058" y="2743200"/>
              <a:ext cx="198438" cy="1265238"/>
              <a:chOff x="3916273" y="3302000"/>
              <a:chExt cx="198610" cy="1264580"/>
            </a:xfrm>
          </p:grpSpPr>
          <p:sp>
            <p:nvSpPr>
              <p:cNvPr id="45" name="Freeform 44"/>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6" name="Freeform 45"/>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47" name="Group 56"/>
            <p:cNvGrpSpPr>
              <a:grpSpLocks/>
            </p:cNvGrpSpPr>
            <p:nvPr/>
          </p:nvGrpSpPr>
          <p:grpSpPr bwMode="auto">
            <a:xfrm>
              <a:off x="2679582" y="2743200"/>
              <a:ext cx="198438" cy="1265238"/>
              <a:chOff x="3916273" y="3302000"/>
              <a:chExt cx="198610" cy="1264580"/>
            </a:xfrm>
          </p:grpSpPr>
          <p:sp>
            <p:nvSpPr>
              <p:cNvPr id="48" name="Freeform 47"/>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9" name="Freeform 48"/>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50" name="Group 56"/>
            <p:cNvGrpSpPr>
              <a:grpSpLocks/>
            </p:cNvGrpSpPr>
            <p:nvPr/>
          </p:nvGrpSpPr>
          <p:grpSpPr bwMode="auto">
            <a:xfrm>
              <a:off x="2996106" y="2743200"/>
              <a:ext cx="198438" cy="1265238"/>
              <a:chOff x="3916273" y="3302000"/>
              <a:chExt cx="198610" cy="1264580"/>
            </a:xfrm>
          </p:grpSpPr>
          <p:sp>
            <p:nvSpPr>
              <p:cNvPr id="51" name="Freeform 50"/>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52" name="Freeform 51"/>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53" name="Group 56"/>
            <p:cNvGrpSpPr>
              <a:grpSpLocks/>
            </p:cNvGrpSpPr>
            <p:nvPr/>
          </p:nvGrpSpPr>
          <p:grpSpPr bwMode="auto">
            <a:xfrm>
              <a:off x="1255224" y="2743200"/>
              <a:ext cx="198438" cy="1265238"/>
              <a:chOff x="3916273" y="3302000"/>
              <a:chExt cx="198610" cy="1264580"/>
            </a:xfrm>
          </p:grpSpPr>
          <p:sp>
            <p:nvSpPr>
              <p:cNvPr id="54" name="Freeform 53"/>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55" name="Freeform 54"/>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56" name="Group 56"/>
            <p:cNvGrpSpPr>
              <a:grpSpLocks/>
            </p:cNvGrpSpPr>
            <p:nvPr/>
          </p:nvGrpSpPr>
          <p:grpSpPr bwMode="auto">
            <a:xfrm>
              <a:off x="1571748" y="2743200"/>
              <a:ext cx="198438" cy="1265238"/>
              <a:chOff x="3916273" y="3302000"/>
              <a:chExt cx="198610" cy="1264580"/>
            </a:xfrm>
          </p:grpSpPr>
          <p:sp>
            <p:nvSpPr>
              <p:cNvPr id="57" name="Freeform 56"/>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58" name="Freeform 57"/>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59" name="Group 56"/>
            <p:cNvGrpSpPr>
              <a:grpSpLocks/>
            </p:cNvGrpSpPr>
            <p:nvPr/>
          </p:nvGrpSpPr>
          <p:grpSpPr bwMode="auto">
            <a:xfrm>
              <a:off x="1888272" y="2743200"/>
              <a:ext cx="198438" cy="1265238"/>
              <a:chOff x="3916273" y="3302000"/>
              <a:chExt cx="198610" cy="1264580"/>
            </a:xfrm>
          </p:grpSpPr>
          <p:sp>
            <p:nvSpPr>
              <p:cNvPr id="60" name="Freeform 59"/>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1" name="Freeform 60"/>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62" name="Group 56"/>
            <p:cNvGrpSpPr>
              <a:grpSpLocks/>
            </p:cNvGrpSpPr>
            <p:nvPr/>
          </p:nvGrpSpPr>
          <p:grpSpPr bwMode="auto">
            <a:xfrm>
              <a:off x="2204796" y="2743200"/>
              <a:ext cx="198438" cy="1265238"/>
              <a:chOff x="3916273" y="3302000"/>
              <a:chExt cx="198610" cy="1264580"/>
            </a:xfrm>
          </p:grpSpPr>
          <p:sp>
            <p:nvSpPr>
              <p:cNvPr id="63" name="Freeform 62"/>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4" name="Freeform 63"/>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65" name="Group 56"/>
            <p:cNvGrpSpPr>
              <a:grpSpLocks/>
            </p:cNvGrpSpPr>
            <p:nvPr/>
          </p:nvGrpSpPr>
          <p:grpSpPr bwMode="auto">
            <a:xfrm>
              <a:off x="2521320" y="2743200"/>
              <a:ext cx="198438" cy="1265238"/>
              <a:chOff x="3916273" y="3302000"/>
              <a:chExt cx="198610" cy="1264580"/>
            </a:xfrm>
          </p:grpSpPr>
          <p:sp>
            <p:nvSpPr>
              <p:cNvPr id="66" name="Freeform 65"/>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7" name="Freeform 66"/>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68" name="Group 56"/>
            <p:cNvGrpSpPr>
              <a:grpSpLocks/>
            </p:cNvGrpSpPr>
            <p:nvPr/>
          </p:nvGrpSpPr>
          <p:grpSpPr bwMode="auto">
            <a:xfrm>
              <a:off x="2837844" y="2743200"/>
              <a:ext cx="198438" cy="1265238"/>
              <a:chOff x="3916273" y="3302000"/>
              <a:chExt cx="198610" cy="1264580"/>
            </a:xfrm>
          </p:grpSpPr>
          <p:sp>
            <p:nvSpPr>
              <p:cNvPr id="69" name="Freeform 68"/>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0" name="Freeform 69"/>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71" name="Group 56"/>
            <p:cNvGrpSpPr>
              <a:grpSpLocks/>
            </p:cNvGrpSpPr>
            <p:nvPr/>
          </p:nvGrpSpPr>
          <p:grpSpPr bwMode="auto">
            <a:xfrm>
              <a:off x="3154362" y="2743200"/>
              <a:ext cx="198438" cy="1265238"/>
              <a:chOff x="3916273" y="3302000"/>
              <a:chExt cx="198610" cy="1264580"/>
            </a:xfrm>
          </p:grpSpPr>
          <p:sp>
            <p:nvSpPr>
              <p:cNvPr id="72" name="Freeform 71"/>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3" name="Freeform 72"/>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sp>
        <p:nvSpPr>
          <p:cNvPr id="74" name="TextBox 137"/>
          <p:cNvSpPr txBox="1">
            <a:spLocks noChangeArrowheads="1"/>
          </p:cNvSpPr>
          <p:nvPr/>
        </p:nvSpPr>
        <p:spPr bwMode="auto">
          <a:xfrm>
            <a:off x="1962150" y="4069893"/>
            <a:ext cx="18397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err="1" smtClean="0"/>
              <a:t>Widefield</a:t>
            </a:r>
            <a:r>
              <a:rPr lang="en-US" altLang="en-US" sz="1800" dirty="0" smtClean="0"/>
              <a:t> NA0.3</a:t>
            </a:r>
            <a:endParaRPr lang="en-US" altLang="en-US" sz="1800" dirty="0"/>
          </a:p>
        </p:txBody>
      </p:sp>
      <p:cxnSp>
        <p:nvCxnSpPr>
          <p:cNvPr id="75" name="Straight Connector 74"/>
          <p:cNvCxnSpPr/>
          <p:nvPr/>
        </p:nvCxnSpPr>
        <p:spPr>
          <a:xfrm>
            <a:off x="1809750" y="4603293"/>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1981200" y="4718962"/>
            <a:ext cx="2590800" cy="646331"/>
          </a:xfrm>
          <a:prstGeom prst="rect">
            <a:avLst/>
          </a:prstGeom>
          <a:noFill/>
        </p:spPr>
        <p:txBody>
          <a:bodyPr wrap="square" rtlCol="0">
            <a:spAutoFit/>
          </a:bodyPr>
          <a:lstStyle/>
          <a:p>
            <a:r>
              <a:rPr lang="en-US" dirty="0" smtClean="0"/>
              <a:t>Whole cell in focus</a:t>
            </a:r>
            <a:br>
              <a:rPr lang="en-US" dirty="0" smtClean="0"/>
            </a:br>
            <a:r>
              <a:rPr lang="en-US" dirty="0" smtClean="0"/>
              <a:t>in one single image</a:t>
            </a:r>
          </a:p>
        </p:txBody>
      </p:sp>
      <p:sp>
        <p:nvSpPr>
          <p:cNvPr id="8" name="Rectangle 7"/>
          <p:cNvSpPr/>
          <p:nvPr/>
        </p:nvSpPr>
        <p:spPr>
          <a:xfrm>
            <a:off x="7869597" y="2254707"/>
            <a:ext cx="1159292" cy="646331"/>
          </a:xfrm>
          <a:prstGeom prst="rect">
            <a:avLst/>
          </a:prstGeom>
        </p:spPr>
        <p:txBody>
          <a:bodyPr wrap="none">
            <a:spAutoFit/>
          </a:bodyPr>
          <a:lstStyle/>
          <a:p>
            <a:r>
              <a:rPr lang="en-US" altLang="en-US" dirty="0"/>
              <a:t>z-</a:t>
            </a:r>
            <a:r>
              <a:rPr lang="en-US" altLang="en-US" dirty="0" smtClean="0"/>
              <a:t>stack</a:t>
            </a:r>
          </a:p>
          <a:p>
            <a:r>
              <a:rPr lang="en-US" altLang="en-US" dirty="0" smtClean="0"/>
              <a:t>1um </a:t>
            </a:r>
            <a:r>
              <a:rPr lang="en-US" altLang="en-US" dirty="0"/>
              <a:t>steps </a:t>
            </a:r>
            <a:endParaRPr lang="en-US" dirty="0"/>
          </a:p>
        </p:txBody>
      </p:sp>
      <p:sp>
        <p:nvSpPr>
          <p:cNvPr id="76" name="Rectangle 75"/>
          <p:cNvSpPr/>
          <p:nvPr/>
        </p:nvSpPr>
        <p:spPr>
          <a:xfrm>
            <a:off x="7908508" y="3886200"/>
            <a:ext cx="865216" cy="646331"/>
          </a:xfrm>
          <a:prstGeom prst="rect">
            <a:avLst/>
          </a:prstGeom>
        </p:spPr>
        <p:txBody>
          <a:bodyPr wrap="none">
            <a:spAutoFit/>
          </a:bodyPr>
          <a:lstStyle/>
          <a:p>
            <a:r>
              <a:rPr lang="en-US" altLang="en-US" dirty="0" smtClean="0"/>
              <a:t>Central</a:t>
            </a:r>
            <a:br>
              <a:rPr lang="en-US" altLang="en-US" dirty="0" smtClean="0"/>
            </a:br>
            <a:r>
              <a:rPr lang="en-US" altLang="en-US" dirty="0" smtClean="0"/>
              <a:t>plane</a:t>
            </a:r>
            <a:endParaRPr lang="en-US" dirty="0"/>
          </a:p>
        </p:txBody>
      </p:sp>
    </p:spTree>
    <p:extLst>
      <p:ext uri="{BB962C8B-B14F-4D97-AF65-F5344CB8AC3E}">
        <p14:creationId xmlns:p14="http://schemas.microsoft.com/office/powerpoint/2010/main" val="279877353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xmlns:p14="http://schemas.microsoft.com/office/powerpoint/2010/main" spd="slow" advTm="0"/>
    </mc:Fallback>
  </mc:AlternateContent>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14600"/>
            <a:ext cx="8229600" cy="1143000"/>
          </a:xfrm>
        </p:spPr>
        <p:txBody>
          <a:bodyPr>
            <a:normAutofit fontScale="90000"/>
          </a:bodyPr>
          <a:lstStyle/>
          <a:p>
            <a:r>
              <a:rPr lang="en-US" dirty="0" smtClean="0"/>
              <a:t>Image analysis, quality control</a:t>
            </a:r>
            <a:br>
              <a:rPr lang="en-US" dirty="0" smtClean="0"/>
            </a:br>
            <a:r>
              <a:rPr lang="en-US" dirty="0" smtClean="0"/>
              <a:t>and statistics</a:t>
            </a:r>
            <a:endParaRPr lang="en-US" dirty="0"/>
          </a:p>
        </p:txBody>
      </p:sp>
      <p:pic>
        <p:nvPicPr>
          <p:cNvPr id="3" name="Picture 2"/>
          <p:cNvPicPr>
            <a:picLocks noChangeAspect="1"/>
          </p:cNvPicPr>
          <p:nvPr/>
        </p:nvPicPr>
        <p:blipFill>
          <a:blip r:embed="rId2"/>
          <a:stretch>
            <a:fillRect/>
          </a:stretch>
        </p:blipFill>
        <p:spPr>
          <a:xfrm>
            <a:off x="3886200" y="4038600"/>
            <a:ext cx="1219200" cy="1219200"/>
          </a:xfrm>
          <a:prstGeom prst="rect">
            <a:avLst/>
          </a:prstGeom>
        </p:spPr>
      </p:pic>
    </p:spTree>
    <p:extLst>
      <p:ext uri="{BB962C8B-B14F-4D97-AF65-F5344CB8AC3E}">
        <p14:creationId xmlns:p14="http://schemas.microsoft.com/office/powerpoint/2010/main" val="26312109"/>
      </p:ext>
    </p:extLst>
  </p:cSld>
  <p:clrMapOvr>
    <a:masterClrMapping/>
  </p:clrMapOvr>
  <mc:AlternateContent xmlns:mc="http://schemas.openxmlformats.org/markup-compatibility/2006" xmlns:p14="http://schemas.microsoft.com/office/powerpoint/2010/main">
    <mc:Choice Requires="p14">
      <p:transition spd="slow" p14:dur="2000" advTm="182"/>
    </mc:Choice>
    <mc:Fallback xmlns="">
      <p:transition xmlns:p14="http://schemas.microsoft.com/office/powerpoint/2010/main" spd="slow" advTm="182"/>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077200" cy="1143000"/>
          </a:xfrm>
        </p:spPr>
        <p:txBody>
          <a:bodyPr>
            <a:noAutofit/>
          </a:bodyPr>
          <a:lstStyle/>
          <a:p>
            <a:r>
              <a:rPr lang="en-US" sz="3600" dirty="0" smtClean="0"/>
              <a:t>Image analysis, </a:t>
            </a:r>
            <a:br>
              <a:rPr lang="en-US" sz="3600" dirty="0" smtClean="0"/>
            </a:br>
            <a:r>
              <a:rPr lang="en-US" sz="3600" dirty="0" smtClean="0"/>
              <a:t>Visual inspection and </a:t>
            </a:r>
            <a:r>
              <a:rPr lang="en-US" sz="3600" dirty="0"/>
              <a:t>Statistics</a:t>
            </a:r>
            <a:br>
              <a:rPr lang="en-US" sz="3600" dirty="0"/>
            </a:br>
            <a:r>
              <a:rPr lang="en-US" sz="3600" dirty="0" smtClean="0"/>
              <a:t> </a:t>
            </a:r>
            <a:endParaRPr lang="en-US" sz="3600" dirty="0"/>
          </a:p>
        </p:txBody>
      </p:sp>
      <p:pic>
        <p:nvPicPr>
          <p:cNvPr id="25" name="Picture 24"/>
          <p:cNvPicPr>
            <a:picLocks noChangeAspect="1" noChangeArrowheads="1"/>
          </p:cNvPicPr>
          <p:nvPr/>
        </p:nvPicPr>
        <p:blipFill rotWithShape="1">
          <a:blip r:embed="rId2" cstate="print"/>
          <a:srcRect/>
          <a:stretch/>
        </p:blipFill>
        <p:spPr bwMode="auto">
          <a:xfrm>
            <a:off x="9372600" y="2895600"/>
            <a:ext cx="1967853" cy="3185762"/>
          </a:xfrm>
          <a:prstGeom prst="rect">
            <a:avLst/>
          </a:prstGeom>
          <a:noFill/>
          <a:ln w="9525">
            <a:noFill/>
            <a:miter lim="800000"/>
            <a:headEnd/>
            <a:tailEnd/>
          </a:ln>
        </p:spPr>
      </p:pic>
      <p:grpSp>
        <p:nvGrpSpPr>
          <p:cNvPr id="26" name="Group 25"/>
          <p:cNvGrpSpPr/>
          <p:nvPr/>
        </p:nvGrpSpPr>
        <p:grpSpPr>
          <a:xfrm>
            <a:off x="11062460" y="2589323"/>
            <a:ext cx="1586308" cy="2275422"/>
            <a:chOff x="2647643" y="-571566"/>
            <a:chExt cx="3298046" cy="4781676"/>
          </a:xfrm>
        </p:grpSpPr>
        <p:grpSp>
          <p:nvGrpSpPr>
            <p:cNvPr id="27" name="Group 26"/>
            <p:cNvGrpSpPr/>
            <p:nvPr/>
          </p:nvGrpSpPr>
          <p:grpSpPr>
            <a:xfrm>
              <a:off x="2949220" y="-571566"/>
              <a:ext cx="2996469" cy="4781676"/>
              <a:chOff x="5921020" y="-342966"/>
              <a:chExt cx="2996469" cy="4781676"/>
            </a:xfrm>
          </p:grpSpPr>
          <p:pic>
            <p:nvPicPr>
              <p:cNvPr id="29" name="Picture 7"/>
              <p:cNvPicPr>
                <a:picLocks noChangeAspect="1" noChangeArrowheads="1"/>
              </p:cNvPicPr>
              <p:nvPr/>
            </p:nvPicPr>
            <p:blipFill>
              <a:blip r:embed="rId3" cstate="print"/>
              <a:srcRect/>
              <a:stretch>
                <a:fillRect/>
              </a:stretch>
            </p:blipFill>
            <p:spPr bwMode="auto">
              <a:xfrm>
                <a:off x="5921020" y="-342966"/>
                <a:ext cx="2996469" cy="3057872"/>
              </a:xfrm>
              <a:prstGeom prst="rect">
                <a:avLst/>
              </a:prstGeom>
              <a:noFill/>
              <a:ln w="9525">
                <a:noFill/>
                <a:miter lim="800000"/>
                <a:headEnd/>
                <a:tailEnd/>
              </a:ln>
              <a:effectLst/>
            </p:spPr>
          </p:pic>
          <p:sp>
            <p:nvSpPr>
              <p:cNvPr id="30" name="TextBox 29"/>
              <p:cNvSpPr txBox="1"/>
              <p:nvPr/>
            </p:nvSpPr>
            <p:spPr>
              <a:xfrm>
                <a:off x="7924800" y="4038600"/>
                <a:ext cx="312906" cy="400110"/>
              </a:xfrm>
              <a:prstGeom prst="rect">
                <a:avLst/>
              </a:prstGeom>
              <a:noFill/>
            </p:spPr>
            <p:txBody>
              <a:bodyPr wrap="none" rtlCol="0">
                <a:spAutoFit/>
              </a:bodyPr>
              <a:lstStyle/>
              <a:p>
                <a:r>
                  <a:rPr lang="en-US" sz="2000" b="1" dirty="0"/>
                  <a:t>+</a:t>
                </a:r>
              </a:p>
            </p:txBody>
          </p:sp>
        </p:grpSp>
        <p:cxnSp>
          <p:nvCxnSpPr>
            <p:cNvPr id="28" name="Straight Arrow Connector 27"/>
            <p:cNvCxnSpPr/>
            <p:nvPr/>
          </p:nvCxnSpPr>
          <p:spPr>
            <a:xfrm flipV="1">
              <a:off x="2647643" y="1249842"/>
              <a:ext cx="1114680" cy="88375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10502253" y="4268061"/>
            <a:ext cx="2155267" cy="1473575"/>
            <a:chOff x="1556251" y="152400"/>
            <a:chExt cx="4578907" cy="3130639"/>
          </a:xfrm>
        </p:grpSpPr>
        <p:grpSp>
          <p:nvGrpSpPr>
            <p:cNvPr id="32" name="Group 31"/>
            <p:cNvGrpSpPr/>
            <p:nvPr/>
          </p:nvGrpSpPr>
          <p:grpSpPr>
            <a:xfrm>
              <a:off x="3048000" y="152400"/>
              <a:ext cx="3087158" cy="3130639"/>
              <a:chOff x="2667000" y="3657600"/>
              <a:chExt cx="3087158" cy="3130639"/>
            </a:xfrm>
          </p:grpSpPr>
          <p:pic>
            <p:nvPicPr>
              <p:cNvPr id="34" name="Picture 4"/>
              <p:cNvPicPr>
                <a:picLocks noChangeAspect="1" noChangeArrowheads="1"/>
              </p:cNvPicPr>
              <p:nvPr/>
            </p:nvPicPr>
            <p:blipFill>
              <a:blip r:embed="rId4" cstate="print"/>
              <a:srcRect/>
              <a:stretch>
                <a:fillRect/>
              </a:stretch>
            </p:blipFill>
            <p:spPr bwMode="auto">
              <a:xfrm>
                <a:off x="2667000" y="3657600"/>
                <a:ext cx="3087158" cy="3130639"/>
              </a:xfrm>
              <a:prstGeom prst="rect">
                <a:avLst/>
              </a:prstGeom>
              <a:noFill/>
              <a:ln w="9525">
                <a:noFill/>
                <a:miter lim="800000"/>
                <a:headEnd/>
                <a:tailEnd/>
              </a:ln>
              <a:effectLst/>
            </p:spPr>
          </p:pic>
          <p:sp>
            <p:nvSpPr>
              <p:cNvPr id="35" name="TextBox 34"/>
              <p:cNvSpPr txBox="1"/>
              <p:nvPr/>
            </p:nvSpPr>
            <p:spPr>
              <a:xfrm>
                <a:off x="3429000" y="5638800"/>
                <a:ext cx="312906" cy="400110"/>
              </a:xfrm>
              <a:prstGeom prst="rect">
                <a:avLst/>
              </a:prstGeom>
              <a:noFill/>
            </p:spPr>
            <p:txBody>
              <a:bodyPr wrap="none" rtlCol="0">
                <a:spAutoFit/>
              </a:bodyPr>
              <a:lstStyle/>
              <a:p>
                <a:r>
                  <a:rPr lang="en-US" sz="2000" b="1" dirty="0"/>
                  <a:t>+</a:t>
                </a:r>
              </a:p>
            </p:txBody>
          </p:sp>
        </p:grpSp>
        <p:cxnSp>
          <p:nvCxnSpPr>
            <p:cNvPr id="33" name="Straight Arrow Connector 32"/>
            <p:cNvCxnSpPr/>
            <p:nvPr/>
          </p:nvCxnSpPr>
          <p:spPr>
            <a:xfrm flipV="1">
              <a:off x="1556251" y="1288364"/>
              <a:ext cx="2485947" cy="674990"/>
            </a:xfrm>
            <a:prstGeom prst="straightConnector1">
              <a:avLst/>
            </a:prstGeom>
            <a:ln w="19050">
              <a:solidFill>
                <a:srgbClr val="92D050"/>
              </a:solidFill>
              <a:tailEnd type="arrow"/>
            </a:ln>
          </p:spPr>
          <p:style>
            <a:lnRef idx="1">
              <a:schemeClr val="accent1"/>
            </a:lnRef>
            <a:fillRef idx="0">
              <a:schemeClr val="accent1"/>
            </a:fillRef>
            <a:effectRef idx="0">
              <a:schemeClr val="accent1"/>
            </a:effectRef>
            <a:fontRef idx="minor">
              <a:schemeClr val="tx1"/>
            </a:fontRef>
          </p:style>
        </p:cxnSp>
      </p:grpSp>
      <p:cxnSp>
        <p:nvCxnSpPr>
          <p:cNvPr id="39" name="Straight Arrow Connector 38"/>
          <p:cNvCxnSpPr/>
          <p:nvPr/>
        </p:nvCxnSpPr>
        <p:spPr>
          <a:xfrm flipV="1">
            <a:off x="9601200" y="1600200"/>
            <a:ext cx="1176407" cy="1806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p:nvPr/>
        </p:nvCxnSpPr>
        <p:spPr>
          <a:xfrm>
            <a:off x="5867400" y="3090141"/>
            <a:ext cx="76652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7" name="TextBox 116"/>
          <p:cNvSpPr txBox="1"/>
          <p:nvPr/>
        </p:nvSpPr>
        <p:spPr>
          <a:xfrm>
            <a:off x="6710129" y="2632941"/>
            <a:ext cx="681271" cy="923330"/>
          </a:xfrm>
          <a:prstGeom prst="rect">
            <a:avLst/>
          </a:prstGeom>
          <a:noFill/>
        </p:spPr>
        <p:txBody>
          <a:bodyPr wrap="none" rtlCol="0">
            <a:spAutoFit/>
          </a:bodyPr>
          <a:lstStyle/>
          <a:p>
            <a:r>
              <a:rPr lang="en-US" dirty="0" smtClean="0"/>
              <a:t>Gene</a:t>
            </a:r>
          </a:p>
          <a:p>
            <a:r>
              <a:rPr lang="en-US" dirty="0" smtClean="0"/>
              <a:t>Hit </a:t>
            </a:r>
          </a:p>
          <a:p>
            <a:r>
              <a:rPr lang="en-US" dirty="0" smtClean="0"/>
              <a:t>List</a:t>
            </a:r>
            <a:endParaRPr lang="en-US" dirty="0"/>
          </a:p>
        </p:txBody>
      </p:sp>
      <p:grpSp>
        <p:nvGrpSpPr>
          <p:cNvPr id="119" name="Group 118"/>
          <p:cNvGrpSpPr/>
          <p:nvPr/>
        </p:nvGrpSpPr>
        <p:grpSpPr>
          <a:xfrm>
            <a:off x="11356811" y="4420461"/>
            <a:ext cx="1453109" cy="1473575"/>
            <a:chOff x="2667000" y="3657600"/>
            <a:chExt cx="3087158" cy="3130639"/>
          </a:xfrm>
        </p:grpSpPr>
        <p:pic>
          <p:nvPicPr>
            <p:cNvPr id="121" name="Picture 4"/>
            <p:cNvPicPr>
              <a:picLocks noChangeAspect="1" noChangeArrowheads="1"/>
            </p:cNvPicPr>
            <p:nvPr/>
          </p:nvPicPr>
          <p:blipFill>
            <a:blip r:embed="rId4" cstate="print"/>
            <a:srcRect/>
            <a:stretch>
              <a:fillRect/>
            </a:stretch>
          </p:blipFill>
          <p:spPr bwMode="auto">
            <a:xfrm>
              <a:off x="2667000" y="3657600"/>
              <a:ext cx="3087158" cy="3130639"/>
            </a:xfrm>
            <a:prstGeom prst="rect">
              <a:avLst/>
            </a:prstGeom>
            <a:noFill/>
            <a:ln w="9525">
              <a:noFill/>
              <a:miter lim="800000"/>
              <a:headEnd/>
              <a:tailEnd/>
            </a:ln>
            <a:effectLst/>
          </p:spPr>
        </p:pic>
        <p:sp>
          <p:nvSpPr>
            <p:cNvPr id="122" name="TextBox 121"/>
            <p:cNvSpPr txBox="1"/>
            <p:nvPr/>
          </p:nvSpPr>
          <p:spPr>
            <a:xfrm>
              <a:off x="3429000" y="5638800"/>
              <a:ext cx="312906" cy="400110"/>
            </a:xfrm>
            <a:prstGeom prst="rect">
              <a:avLst/>
            </a:prstGeom>
            <a:noFill/>
          </p:spPr>
          <p:txBody>
            <a:bodyPr wrap="none" rtlCol="0">
              <a:spAutoFit/>
            </a:bodyPr>
            <a:lstStyle/>
            <a:p>
              <a:r>
                <a:rPr lang="en-US" sz="2000" b="1" dirty="0"/>
                <a:t>+</a:t>
              </a:r>
            </a:p>
          </p:txBody>
        </p:sp>
      </p:grpSp>
      <p:grpSp>
        <p:nvGrpSpPr>
          <p:cNvPr id="130" name="Group 129"/>
          <p:cNvGrpSpPr/>
          <p:nvPr/>
        </p:nvGrpSpPr>
        <p:grpSpPr>
          <a:xfrm>
            <a:off x="3585029" y="2286000"/>
            <a:ext cx="1596571" cy="838200"/>
            <a:chOff x="304800" y="4343400"/>
            <a:chExt cx="1016000" cy="533400"/>
          </a:xfrm>
        </p:grpSpPr>
        <p:pic>
          <p:nvPicPr>
            <p:cNvPr id="131" name="Picture 130"/>
            <p:cNvPicPr>
              <a:picLocks noChangeAspect="1"/>
            </p:cNvPicPr>
            <p:nvPr/>
          </p:nvPicPr>
          <p:blipFill>
            <a:blip r:embed="rId5"/>
            <a:stretch>
              <a:fillRect/>
            </a:stretch>
          </p:blipFill>
          <p:spPr>
            <a:xfrm>
              <a:off x="304800" y="4343400"/>
              <a:ext cx="533400" cy="533400"/>
            </a:xfrm>
            <a:prstGeom prst="rect">
              <a:avLst/>
            </a:prstGeom>
          </p:spPr>
        </p:pic>
        <p:pic>
          <p:nvPicPr>
            <p:cNvPr id="132" name="Picture 131"/>
            <p:cNvPicPr>
              <a:picLocks noChangeAspect="1"/>
            </p:cNvPicPr>
            <p:nvPr/>
          </p:nvPicPr>
          <p:blipFill>
            <a:blip r:embed="rId6"/>
            <a:stretch>
              <a:fillRect/>
            </a:stretch>
          </p:blipFill>
          <p:spPr>
            <a:xfrm>
              <a:off x="838200" y="4370480"/>
              <a:ext cx="482600" cy="482600"/>
            </a:xfrm>
            <a:prstGeom prst="rect">
              <a:avLst/>
            </a:prstGeom>
          </p:spPr>
        </p:pic>
      </p:grpSp>
      <p:pic>
        <p:nvPicPr>
          <p:cNvPr id="64" name="Picture 63"/>
          <p:cNvPicPr>
            <a:picLocks noChangeAspect="1"/>
          </p:cNvPicPr>
          <p:nvPr/>
        </p:nvPicPr>
        <p:blipFill>
          <a:blip r:embed="rId7"/>
          <a:stretch>
            <a:fillRect/>
          </a:stretch>
        </p:blipFill>
        <p:spPr>
          <a:xfrm>
            <a:off x="4347929" y="3090141"/>
            <a:ext cx="990600" cy="990600"/>
          </a:xfrm>
          <a:prstGeom prst="rect">
            <a:avLst/>
          </a:prstGeom>
        </p:spPr>
      </p:pic>
      <p:sp>
        <p:nvSpPr>
          <p:cNvPr id="3" name="TextBox 2"/>
          <p:cNvSpPr txBox="1"/>
          <p:nvPr/>
        </p:nvSpPr>
        <p:spPr>
          <a:xfrm>
            <a:off x="2658351" y="3157411"/>
            <a:ext cx="1765778" cy="923330"/>
          </a:xfrm>
          <a:prstGeom prst="rect">
            <a:avLst/>
          </a:prstGeom>
          <a:noFill/>
        </p:spPr>
        <p:txBody>
          <a:bodyPr wrap="none" rtlCol="0">
            <a:spAutoFit/>
          </a:bodyPr>
          <a:lstStyle/>
          <a:p>
            <a:r>
              <a:rPr lang="en-US" dirty="0" smtClean="0"/>
              <a:t>Image analysis</a:t>
            </a:r>
          </a:p>
          <a:p>
            <a:r>
              <a:rPr lang="en-US" dirty="0" smtClean="0"/>
              <a:t>Visual inspection</a:t>
            </a:r>
          </a:p>
          <a:p>
            <a:r>
              <a:rPr lang="en-US" dirty="0" smtClean="0"/>
              <a:t>Statistics</a:t>
            </a:r>
            <a:endParaRPr lang="en-US" dirty="0"/>
          </a:p>
        </p:txBody>
      </p:sp>
      <p:sp>
        <p:nvSpPr>
          <p:cNvPr id="6" name="Rectangle 5"/>
          <p:cNvSpPr/>
          <p:nvPr/>
        </p:nvSpPr>
        <p:spPr>
          <a:xfrm>
            <a:off x="2519129" y="1947141"/>
            <a:ext cx="3124200" cy="2362200"/>
          </a:xfrm>
          <a:prstGeom prst="rect">
            <a:avLst/>
          </a:prstGeom>
          <a:no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2205935" y="1489941"/>
            <a:ext cx="3813865" cy="369332"/>
          </a:xfrm>
          <a:prstGeom prst="rect">
            <a:avLst/>
          </a:prstGeom>
          <a:noFill/>
        </p:spPr>
        <p:txBody>
          <a:bodyPr wrap="none" rtlCol="0">
            <a:spAutoFit/>
          </a:bodyPr>
          <a:lstStyle/>
          <a:p>
            <a:r>
              <a:rPr lang="en-US" dirty="0" smtClean="0"/>
              <a:t>Integrated solution from one company</a:t>
            </a:r>
            <a:endParaRPr lang="en-US" dirty="0"/>
          </a:p>
        </p:txBody>
      </p:sp>
      <p:sp>
        <p:nvSpPr>
          <p:cNvPr id="13" name="TextBox 12"/>
          <p:cNvSpPr txBox="1"/>
          <p:nvPr/>
        </p:nvSpPr>
        <p:spPr>
          <a:xfrm>
            <a:off x="2438400" y="4535269"/>
            <a:ext cx="5410200" cy="646331"/>
          </a:xfrm>
          <a:prstGeom prst="rect">
            <a:avLst/>
          </a:prstGeom>
          <a:noFill/>
        </p:spPr>
        <p:txBody>
          <a:bodyPr wrap="square" rtlCol="0">
            <a:spAutoFit/>
          </a:bodyPr>
          <a:lstStyle/>
          <a:p>
            <a:pPr marL="285750" indent="-285750">
              <a:buFont typeface="Arial"/>
              <a:buChar char="•"/>
            </a:pPr>
            <a:r>
              <a:rPr lang="en-US" dirty="0" smtClean="0"/>
              <a:t>Very little IT hassle</a:t>
            </a:r>
          </a:p>
          <a:p>
            <a:pPr marL="285750" indent="-285750">
              <a:buFont typeface="Arial"/>
              <a:buChar char="•"/>
            </a:pPr>
            <a:r>
              <a:rPr lang="en-US" dirty="0" smtClean="0"/>
              <a:t>Turn-key solutions for some standard assays</a:t>
            </a:r>
          </a:p>
        </p:txBody>
      </p:sp>
    </p:spTree>
    <p:extLst>
      <p:ext uri="{BB962C8B-B14F-4D97-AF65-F5344CB8AC3E}">
        <p14:creationId xmlns:p14="http://schemas.microsoft.com/office/powerpoint/2010/main" val="3304504292"/>
      </p:ext>
    </p:extLst>
  </p:cSld>
  <p:clrMapOvr>
    <a:masterClrMapping/>
  </p:clrMapOvr>
  <mc:AlternateContent xmlns:mc="http://schemas.openxmlformats.org/markup-compatibility/2006" xmlns:p14="http://schemas.microsoft.com/office/powerpoint/2010/main">
    <mc:Choice Requires="p14">
      <p:transition spd="slow" p14:dur="2000" advTm="127"/>
    </mc:Choice>
    <mc:Fallback xmlns="">
      <p:transition xmlns:p14="http://schemas.microsoft.com/office/powerpoint/2010/main" spd="slow" advTm="127"/>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077200" cy="1143000"/>
          </a:xfrm>
        </p:spPr>
        <p:txBody>
          <a:bodyPr>
            <a:noAutofit/>
          </a:bodyPr>
          <a:lstStyle/>
          <a:p>
            <a:r>
              <a:rPr lang="en-US" sz="3200" dirty="0" smtClean="0"/>
              <a:t>Image analysis, </a:t>
            </a:r>
            <a:br>
              <a:rPr lang="en-US" sz="3200" dirty="0" smtClean="0"/>
            </a:br>
            <a:r>
              <a:rPr lang="en-US" sz="3200" dirty="0" smtClean="0"/>
              <a:t>Visual inspection and </a:t>
            </a:r>
            <a:r>
              <a:rPr lang="en-US" sz="3200" dirty="0"/>
              <a:t>Statistics</a:t>
            </a:r>
            <a:br>
              <a:rPr lang="en-US" sz="3200" dirty="0"/>
            </a:br>
            <a:r>
              <a:rPr lang="en-US" sz="3200" dirty="0" smtClean="0"/>
              <a:t> </a:t>
            </a:r>
            <a:endParaRPr lang="en-US" sz="3200" dirty="0"/>
          </a:p>
        </p:txBody>
      </p:sp>
      <p:pic>
        <p:nvPicPr>
          <p:cNvPr id="25" name="Picture 24"/>
          <p:cNvPicPr>
            <a:picLocks noChangeAspect="1" noChangeArrowheads="1"/>
          </p:cNvPicPr>
          <p:nvPr/>
        </p:nvPicPr>
        <p:blipFill rotWithShape="1">
          <a:blip r:embed="rId3" cstate="print"/>
          <a:srcRect/>
          <a:stretch/>
        </p:blipFill>
        <p:spPr bwMode="auto">
          <a:xfrm>
            <a:off x="9372600" y="2895600"/>
            <a:ext cx="1967853" cy="3185762"/>
          </a:xfrm>
          <a:prstGeom prst="rect">
            <a:avLst/>
          </a:prstGeom>
          <a:noFill/>
          <a:ln w="9525">
            <a:noFill/>
            <a:miter lim="800000"/>
            <a:headEnd/>
            <a:tailEnd/>
          </a:ln>
        </p:spPr>
      </p:pic>
      <p:grpSp>
        <p:nvGrpSpPr>
          <p:cNvPr id="26" name="Group 25"/>
          <p:cNvGrpSpPr/>
          <p:nvPr/>
        </p:nvGrpSpPr>
        <p:grpSpPr>
          <a:xfrm>
            <a:off x="11062460" y="2589323"/>
            <a:ext cx="1586308" cy="2275422"/>
            <a:chOff x="2647643" y="-571566"/>
            <a:chExt cx="3298046" cy="4781676"/>
          </a:xfrm>
        </p:grpSpPr>
        <p:grpSp>
          <p:nvGrpSpPr>
            <p:cNvPr id="27" name="Group 26"/>
            <p:cNvGrpSpPr/>
            <p:nvPr/>
          </p:nvGrpSpPr>
          <p:grpSpPr>
            <a:xfrm>
              <a:off x="2949220" y="-571566"/>
              <a:ext cx="2996469" cy="4781676"/>
              <a:chOff x="5921020" y="-342966"/>
              <a:chExt cx="2996469" cy="4781676"/>
            </a:xfrm>
          </p:grpSpPr>
          <p:pic>
            <p:nvPicPr>
              <p:cNvPr id="29" name="Picture 7"/>
              <p:cNvPicPr>
                <a:picLocks noChangeAspect="1" noChangeArrowheads="1"/>
              </p:cNvPicPr>
              <p:nvPr/>
            </p:nvPicPr>
            <p:blipFill>
              <a:blip r:embed="rId4" cstate="print"/>
              <a:srcRect/>
              <a:stretch>
                <a:fillRect/>
              </a:stretch>
            </p:blipFill>
            <p:spPr bwMode="auto">
              <a:xfrm>
                <a:off x="5921020" y="-342966"/>
                <a:ext cx="2996469" cy="3057872"/>
              </a:xfrm>
              <a:prstGeom prst="rect">
                <a:avLst/>
              </a:prstGeom>
              <a:noFill/>
              <a:ln w="9525">
                <a:noFill/>
                <a:miter lim="800000"/>
                <a:headEnd/>
                <a:tailEnd/>
              </a:ln>
              <a:effectLst/>
            </p:spPr>
          </p:pic>
          <p:sp>
            <p:nvSpPr>
              <p:cNvPr id="30" name="TextBox 29"/>
              <p:cNvSpPr txBox="1"/>
              <p:nvPr/>
            </p:nvSpPr>
            <p:spPr>
              <a:xfrm>
                <a:off x="7924800" y="4038600"/>
                <a:ext cx="312906" cy="400110"/>
              </a:xfrm>
              <a:prstGeom prst="rect">
                <a:avLst/>
              </a:prstGeom>
              <a:noFill/>
            </p:spPr>
            <p:txBody>
              <a:bodyPr wrap="none" rtlCol="0">
                <a:spAutoFit/>
              </a:bodyPr>
              <a:lstStyle/>
              <a:p>
                <a:r>
                  <a:rPr lang="en-US" sz="2000" b="1" dirty="0"/>
                  <a:t>+</a:t>
                </a:r>
              </a:p>
            </p:txBody>
          </p:sp>
        </p:grpSp>
        <p:cxnSp>
          <p:nvCxnSpPr>
            <p:cNvPr id="28" name="Straight Arrow Connector 27"/>
            <p:cNvCxnSpPr/>
            <p:nvPr/>
          </p:nvCxnSpPr>
          <p:spPr>
            <a:xfrm flipV="1">
              <a:off x="2647643" y="1249842"/>
              <a:ext cx="1114680" cy="88375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10502253" y="4268061"/>
            <a:ext cx="2155267" cy="1473575"/>
            <a:chOff x="1556251" y="152400"/>
            <a:chExt cx="4578907" cy="3130639"/>
          </a:xfrm>
        </p:grpSpPr>
        <p:grpSp>
          <p:nvGrpSpPr>
            <p:cNvPr id="32" name="Group 31"/>
            <p:cNvGrpSpPr/>
            <p:nvPr/>
          </p:nvGrpSpPr>
          <p:grpSpPr>
            <a:xfrm>
              <a:off x="3048000" y="152400"/>
              <a:ext cx="3087158" cy="3130639"/>
              <a:chOff x="2667000" y="3657600"/>
              <a:chExt cx="3087158" cy="3130639"/>
            </a:xfrm>
          </p:grpSpPr>
          <p:pic>
            <p:nvPicPr>
              <p:cNvPr id="34" name="Picture 4"/>
              <p:cNvPicPr>
                <a:picLocks noChangeAspect="1" noChangeArrowheads="1"/>
              </p:cNvPicPr>
              <p:nvPr/>
            </p:nvPicPr>
            <p:blipFill>
              <a:blip r:embed="rId5" cstate="print"/>
              <a:srcRect/>
              <a:stretch>
                <a:fillRect/>
              </a:stretch>
            </p:blipFill>
            <p:spPr bwMode="auto">
              <a:xfrm>
                <a:off x="2667000" y="3657600"/>
                <a:ext cx="3087158" cy="3130639"/>
              </a:xfrm>
              <a:prstGeom prst="rect">
                <a:avLst/>
              </a:prstGeom>
              <a:noFill/>
              <a:ln w="9525">
                <a:noFill/>
                <a:miter lim="800000"/>
                <a:headEnd/>
                <a:tailEnd/>
              </a:ln>
              <a:effectLst/>
            </p:spPr>
          </p:pic>
          <p:sp>
            <p:nvSpPr>
              <p:cNvPr id="35" name="TextBox 34"/>
              <p:cNvSpPr txBox="1"/>
              <p:nvPr/>
            </p:nvSpPr>
            <p:spPr>
              <a:xfrm>
                <a:off x="3429000" y="5638800"/>
                <a:ext cx="312906" cy="400110"/>
              </a:xfrm>
              <a:prstGeom prst="rect">
                <a:avLst/>
              </a:prstGeom>
              <a:noFill/>
            </p:spPr>
            <p:txBody>
              <a:bodyPr wrap="none" rtlCol="0">
                <a:spAutoFit/>
              </a:bodyPr>
              <a:lstStyle/>
              <a:p>
                <a:r>
                  <a:rPr lang="en-US" sz="2000" b="1" dirty="0"/>
                  <a:t>+</a:t>
                </a:r>
              </a:p>
            </p:txBody>
          </p:sp>
        </p:grpSp>
        <p:cxnSp>
          <p:nvCxnSpPr>
            <p:cNvPr id="33" name="Straight Arrow Connector 32"/>
            <p:cNvCxnSpPr/>
            <p:nvPr/>
          </p:nvCxnSpPr>
          <p:spPr>
            <a:xfrm flipV="1">
              <a:off x="1556251" y="1288364"/>
              <a:ext cx="2485947" cy="674990"/>
            </a:xfrm>
            <a:prstGeom prst="straightConnector1">
              <a:avLst/>
            </a:prstGeom>
            <a:ln w="19050">
              <a:solidFill>
                <a:srgbClr val="92D050"/>
              </a:solidFill>
              <a:tailEnd type="arrow"/>
            </a:ln>
          </p:spPr>
          <p:style>
            <a:lnRef idx="1">
              <a:schemeClr val="accent1"/>
            </a:lnRef>
            <a:fillRef idx="0">
              <a:schemeClr val="accent1"/>
            </a:fillRef>
            <a:effectRef idx="0">
              <a:schemeClr val="accent1"/>
            </a:effectRef>
            <a:fontRef idx="minor">
              <a:schemeClr val="tx1"/>
            </a:fontRef>
          </p:style>
        </p:cxnSp>
      </p:grpSp>
      <p:cxnSp>
        <p:nvCxnSpPr>
          <p:cNvPr id="39" name="Straight Arrow Connector 38"/>
          <p:cNvCxnSpPr/>
          <p:nvPr/>
        </p:nvCxnSpPr>
        <p:spPr>
          <a:xfrm flipV="1">
            <a:off x="9601200" y="1600200"/>
            <a:ext cx="1176407" cy="1806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228600" y="1472624"/>
            <a:ext cx="1086856" cy="584776"/>
          </a:xfrm>
          <a:prstGeom prst="rect">
            <a:avLst/>
          </a:prstGeom>
          <a:noFill/>
        </p:spPr>
        <p:txBody>
          <a:bodyPr wrap="none" rtlCol="0">
            <a:spAutoFit/>
          </a:bodyPr>
          <a:lstStyle/>
          <a:p>
            <a:r>
              <a:rPr lang="en-US" sz="1600" dirty="0" smtClean="0"/>
              <a:t>Different </a:t>
            </a:r>
          </a:p>
          <a:p>
            <a:r>
              <a:rPr lang="en-US" sz="1600" dirty="0" smtClean="0"/>
              <a:t>companies</a:t>
            </a:r>
            <a:endParaRPr lang="en-US" sz="1600" dirty="0"/>
          </a:p>
        </p:txBody>
      </p:sp>
      <p:grpSp>
        <p:nvGrpSpPr>
          <p:cNvPr id="123" name="Group 122"/>
          <p:cNvGrpSpPr/>
          <p:nvPr/>
        </p:nvGrpSpPr>
        <p:grpSpPr>
          <a:xfrm>
            <a:off x="228600" y="4572000"/>
            <a:ext cx="1016000" cy="533400"/>
            <a:chOff x="304800" y="4343400"/>
            <a:chExt cx="1016000" cy="533400"/>
          </a:xfrm>
        </p:grpSpPr>
        <p:pic>
          <p:nvPicPr>
            <p:cNvPr id="51" name="Picture 50"/>
            <p:cNvPicPr>
              <a:picLocks noChangeAspect="1"/>
            </p:cNvPicPr>
            <p:nvPr/>
          </p:nvPicPr>
          <p:blipFill>
            <a:blip r:embed="rId6"/>
            <a:stretch>
              <a:fillRect/>
            </a:stretch>
          </p:blipFill>
          <p:spPr>
            <a:xfrm>
              <a:off x="304800" y="4343400"/>
              <a:ext cx="533400" cy="533400"/>
            </a:xfrm>
            <a:prstGeom prst="rect">
              <a:avLst/>
            </a:prstGeom>
          </p:spPr>
        </p:pic>
        <p:pic>
          <p:nvPicPr>
            <p:cNvPr id="57" name="Picture 56"/>
            <p:cNvPicPr>
              <a:picLocks noChangeAspect="1"/>
            </p:cNvPicPr>
            <p:nvPr/>
          </p:nvPicPr>
          <p:blipFill>
            <a:blip r:embed="rId7"/>
            <a:stretch>
              <a:fillRect/>
            </a:stretch>
          </p:blipFill>
          <p:spPr>
            <a:xfrm>
              <a:off x="838200" y="4370480"/>
              <a:ext cx="482600" cy="482600"/>
            </a:xfrm>
            <a:prstGeom prst="rect">
              <a:avLst/>
            </a:prstGeom>
          </p:spPr>
        </p:pic>
      </p:grpSp>
      <p:grpSp>
        <p:nvGrpSpPr>
          <p:cNvPr id="13" name="Group 12"/>
          <p:cNvGrpSpPr/>
          <p:nvPr/>
        </p:nvGrpSpPr>
        <p:grpSpPr>
          <a:xfrm>
            <a:off x="1244600" y="1524000"/>
            <a:ext cx="3616238" cy="3316380"/>
            <a:chOff x="1244600" y="1524000"/>
            <a:chExt cx="3616238" cy="3316380"/>
          </a:xfrm>
        </p:grpSpPr>
        <p:sp>
          <p:nvSpPr>
            <p:cNvPr id="45" name="TextBox 44"/>
            <p:cNvSpPr txBox="1"/>
            <p:nvPr/>
          </p:nvSpPr>
          <p:spPr>
            <a:xfrm>
              <a:off x="2803438" y="1524000"/>
              <a:ext cx="2057400" cy="738664"/>
            </a:xfrm>
            <a:prstGeom prst="rect">
              <a:avLst/>
            </a:prstGeom>
            <a:noFill/>
          </p:spPr>
          <p:txBody>
            <a:bodyPr wrap="square" rtlCol="0">
              <a:spAutoFit/>
            </a:bodyPr>
            <a:lstStyle/>
            <a:p>
              <a:r>
                <a:rPr lang="en-US" sz="1400" dirty="0" smtClean="0"/>
                <a:t>Tiff images with</a:t>
              </a:r>
              <a:r>
                <a:rPr lang="en-US" sz="1400" dirty="0"/>
                <a:t/>
              </a:r>
              <a:br>
                <a:rPr lang="en-US" sz="1400" dirty="0"/>
              </a:br>
              <a:r>
                <a:rPr lang="en-US" sz="1400" dirty="0" smtClean="0"/>
                <a:t>defined naming </a:t>
              </a:r>
              <a:br>
                <a:rPr lang="en-US" sz="1400" dirty="0" smtClean="0"/>
              </a:br>
              <a:r>
                <a:rPr lang="en-US" sz="1400" dirty="0" smtClean="0"/>
                <a:t>scheme (“raw data”)</a:t>
              </a:r>
              <a:endParaRPr lang="en-US" sz="1400" dirty="0"/>
            </a:p>
          </p:txBody>
        </p:sp>
        <p:pic>
          <p:nvPicPr>
            <p:cNvPr id="59" name="Picture 58"/>
            <p:cNvPicPr>
              <a:picLocks noChangeAspect="1"/>
            </p:cNvPicPr>
            <p:nvPr/>
          </p:nvPicPr>
          <p:blipFill>
            <a:blip r:embed="rId7"/>
            <a:stretch>
              <a:fillRect/>
            </a:stretch>
          </p:blipFill>
          <p:spPr>
            <a:xfrm>
              <a:off x="2895600" y="2286000"/>
              <a:ext cx="609600" cy="609600"/>
            </a:xfrm>
            <a:prstGeom prst="rect">
              <a:avLst/>
            </a:prstGeom>
          </p:spPr>
        </p:pic>
        <p:grpSp>
          <p:nvGrpSpPr>
            <p:cNvPr id="12" name="Group 11"/>
            <p:cNvGrpSpPr/>
            <p:nvPr/>
          </p:nvGrpSpPr>
          <p:grpSpPr>
            <a:xfrm>
              <a:off x="1244600" y="1686580"/>
              <a:ext cx="1574800" cy="3153800"/>
              <a:chOff x="1244600" y="1686580"/>
              <a:chExt cx="1574800" cy="3153800"/>
            </a:xfrm>
          </p:grpSpPr>
          <p:cxnSp>
            <p:nvCxnSpPr>
              <p:cNvPr id="61" name="Straight Arrow Connector 60"/>
              <p:cNvCxnSpPr>
                <a:stCxn id="132" idx="3"/>
              </p:cNvCxnSpPr>
              <p:nvPr/>
            </p:nvCxnSpPr>
            <p:spPr>
              <a:xfrm flipV="1">
                <a:off x="1244600" y="2286000"/>
                <a:ext cx="1422400" cy="397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129" idx="3"/>
              </p:cNvCxnSpPr>
              <p:nvPr/>
            </p:nvCxnSpPr>
            <p:spPr>
              <a:xfrm flipV="1">
                <a:off x="1244600" y="2514600"/>
                <a:ext cx="1422400" cy="6493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126" idx="3"/>
              </p:cNvCxnSpPr>
              <p:nvPr/>
            </p:nvCxnSpPr>
            <p:spPr>
              <a:xfrm flipV="1">
                <a:off x="1244600" y="2743200"/>
                <a:ext cx="1422400" cy="12589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57" idx="3"/>
              </p:cNvCxnSpPr>
              <p:nvPr/>
            </p:nvCxnSpPr>
            <p:spPr>
              <a:xfrm flipV="1">
                <a:off x="1244600" y="3048000"/>
                <a:ext cx="1498600" cy="17923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6" name="TextBox 75"/>
              <p:cNvSpPr txBox="1"/>
              <p:nvPr/>
            </p:nvSpPr>
            <p:spPr>
              <a:xfrm>
                <a:off x="1447801" y="1686580"/>
                <a:ext cx="1371599" cy="523220"/>
              </a:xfrm>
              <a:prstGeom prst="rect">
                <a:avLst/>
              </a:prstGeom>
              <a:noFill/>
            </p:spPr>
            <p:txBody>
              <a:bodyPr wrap="square" rtlCol="0">
                <a:spAutoFit/>
              </a:bodyPr>
              <a:lstStyle/>
              <a:p>
                <a:r>
                  <a:rPr lang="en-US" sz="1400" dirty="0" smtClean="0"/>
                  <a:t>File conversion</a:t>
                </a:r>
                <a:br>
                  <a:rPr lang="en-US" sz="1400" dirty="0" smtClean="0"/>
                </a:br>
                <a:r>
                  <a:rPr lang="en-US" sz="1400" dirty="0" smtClean="0"/>
                  <a:t>and renaming</a:t>
                </a:r>
                <a:endParaRPr lang="en-US" sz="1400" dirty="0"/>
              </a:p>
            </p:txBody>
          </p:sp>
        </p:grpSp>
      </p:grpSp>
      <p:grpSp>
        <p:nvGrpSpPr>
          <p:cNvPr id="14" name="Group 13"/>
          <p:cNvGrpSpPr/>
          <p:nvPr/>
        </p:nvGrpSpPr>
        <p:grpSpPr>
          <a:xfrm>
            <a:off x="3352800" y="1512332"/>
            <a:ext cx="5473893" cy="2747676"/>
            <a:chOff x="3352800" y="1512332"/>
            <a:chExt cx="5473893" cy="2747676"/>
          </a:xfrm>
        </p:grpSpPr>
        <p:grpSp>
          <p:nvGrpSpPr>
            <p:cNvPr id="3" name="Group 2"/>
            <p:cNvGrpSpPr/>
            <p:nvPr/>
          </p:nvGrpSpPr>
          <p:grpSpPr>
            <a:xfrm>
              <a:off x="3657600" y="1512332"/>
              <a:ext cx="5169093" cy="1764268"/>
              <a:chOff x="3657600" y="1512332"/>
              <a:chExt cx="5169093" cy="1764268"/>
            </a:xfrm>
          </p:grpSpPr>
          <p:pic>
            <p:nvPicPr>
              <p:cNvPr id="4" name="Picture 3"/>
              <p:cNvPicPr>
                <a:picLocks noChangeAspect="1"/>
              </p:cNvPicPr>
              <p:nvPr/>
            </p:nvPicPr>
            <p:blipFill>
              <a:blip r:embed="rId8"/>
              <a:stretch>
                <a:fillRect/>
              </a:stretch>
            </p:blipFill>
            <p:spPr>
              <a:xfrm>
                <a:off x="4714091" y="1512332"/>
                <a:ext cx="2082800" cy="1498600"/>
              </a:xfrm>
              <a:prstGeom prst="rect">
                <a:avLst/>
              </a:prstGeom>
            </p:spPr>
          </p:pic>
          <p:pic>
            <p:nvPicPr>
              <p:cNvPr id="7" name="Picture 6"/>
              <p:cNvPicPr>
                <a:picLocks noChangeAspect="1"/>
              </p:cNvPicPr>
              <p:nvPr/>
            </p:nvPicPr>
            <p:blipFill>
              <a:blip r:embed="rId9"/>
              <a:stretch>
                <a:fillRect/>
              </a:stretch>
            </p:blipFill>
            <p:spPr>
              <a:xfrm>
                <a:off x="5128498" y="2057400"/>
                <a:ext cx="1198372" cy="533400"/>
              </a:xfrm>
              <a:prstGeom prst="rect">
                <a:avLst/>
              </a:prstGeom>
            </p:spPr>
          </p:pic>
          <p:sp>
            <p:nvSpPr>
              <p:cNvPr id="5" name="TextBox 4"/>
              <p:cNvSpPr txBox="1"/>
              <p:nvPr/>
            </p:nvSpPr>
            <p:spPr>
              <a:xfrm>
                <a:off x="4811000" y="2938046"/>
                <a:ext cx="2070098" cy="338554"/>
              </a:xfrm>
              <a:prstGeom prst="rect">
                <a:avLst/>
              </a:prstGeom>
              <a:noFill/>
            </p:spPr>
            <p:txBody>
              <a:bodyPr wrap="none" rtlCol="0">
                <a:spAutoFit/>
              </a:bodyPr>
              <a:lstStyle/>
              <a:p>
                <a:r>
                  <a:rPr lang="en-US" sz="1600" dirty="0" smtClean="0"/>
                  <a:t>Linux Compute Cluster</a:t>
                </a:r>
              </a:p>
            </p:txBody>
          </p:sp>
          <p:sp>
            <p:nvSpPr>
              <p:cNvPr id="8" name="TextBox 7"/>
              <p:cNvSpPr txBox="1"/>
              <p:nvPr/>
            </p:nvSpPr>
            <p:spPr>
              <a:xfrm>
                <a:off x="6705600" y="1600200"/>
                <a:ext cx="2121093" cy="954107"/>
              </a:xfrm>
              <a:prstGeom prst="rect">
                <a:avLst/>
              </a:prstGeom>
              <a:noFill/>
            </p:spPr>
            <p:txBody>
              <a:bodyPr wrap="none" rtlCol="0">
                <a:spAutoFit/>
              </a:bodyPr>
              <a:lstStyle/>
              <a:p>
                <a:r>
                  <a:rPr lang="en-US" sz="1400" dirty="0" smtClean="0"/>
                  <a:t>20000 image sets </a:t>
                </a:r>
              </a:p>
              <a:p>
                <a:r>
                  <a:rPr lang="en-US" sz="1400" dirty="0" smtClean="0"/>
                  <a:t>=&gt; 1000 parallel jobs </a:t>
                </a:r>
              </a:p>
              <a:p>
                <a:pPr marL="285750" indent="-285750">
                  <a:buFont typeface="Symbol" charset="0"/>
                  <a:buChar char=""/>
                </a:pPr>
                <a:r>
                  <a:rPr lang="en-US" sz="1400" dirty="0" smtClean="0"/>
                  <a:t>20 image sets per job </a:t>
                </a:r>
              </a:p>
              <a:p>
                <a:pPr marL="285750" indent="-285750">
                  <a:buFont typeface="Symbol" charset="0"/>
                  <a:buChar char=""/>
                </a:pPr>
                <a:r>
                  <a:rPr lang="en-US" sz="1400" dirty="0"/>
                  <a:t>&lt;</a:t>
                </a:r>
                <a:r>
                  <a:rPr lang="en-US" sz="1400" dirty="0" smtClean="0"/>
                  <a:t>1h total analysis time</a:t>
                </a:r>
                <a:endParaRPr lang="en-US" sz="1400" dirty="0"/>
              </a:p>
            </p:txBody>
          </p:sp>
          <p:cxnSp>
            <p:nvCxnSpPr>
              <p:cNvPr id="23" name="Straight Arrow Connector 22"/>
              <p:cNvCxnSpPr/>
              <p:nvPr/>
            </p:nvCxnSpPr>
            <p:spPr>
              <a:xfrm flipV="1">
                <a:off x="3657600" y="2362200"/>
                <a:ext cx="1089898"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3352800" y="3352800"/>
              <a:ext cx="3176954" cy="907208"/>
              <a:chOff x="3352800" y="3352800"/>
              <a:chExt cx="3176954" cy="907208"/>
            </a:xfrm>
          </p:grpSpPr>
          <p:cxnSp>
            <p:nvCxnSpPr>
              <p:cNvPr id="103" name="Straight Arrow Connector 102"/>
              <p:cNvCxnSpPr/>
              <p:nvPr/>
            </p:nvCxnSpPr>
            <p:spPr>
              <a:xfrm flipH="1">
                <a:off x="5257800" y="3352800"/>
                <a:ext cx="5334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06" name="Picture 105"/>
              <p:cNvPicPr>
                <a:picLocks noChangeAspect="1"/>
              </p:cNvPicPr>
              <p:nvPr/>
            </p:nvPicPr>
            <p:blipFill>
              <a:blip r:embed="rId7"/>
              <a:stretch>
                <a:fillRect/>
              </a:stretch>
            </p:blipFill>
            <p:spPr>
              <a:xfrm>
                <a:off x="4419600" y="3777408"/>
                <a:ext cx="482600" cy="482600"/>
              </a:xfrm>
              <a:prstGeom prst="rect">
                <a:avLst/>
              </a:prstGeom>
            </p:spPr>
          </p:pic>
          <p:sp>
            <p:nvSpPr>
              <p:cNvPr id="107" name="TextBox 106"/>
              <p:cNvSpPr txBox="1"/>
              <p:nvPr/>
            </p:nvSpPr>
            <p:spPr>
              <a:xfrm>
                <a:off x="3352800" y="3497432"/>
                <a:ext cx="1348747" cy="584776"/>
              </a:xfrm>
              <a:prstGeom prst="rect">
                <a:avLst/>
              </a:prstGeom>
              <a:noFill/>
            </p:spPr>
            <p:txBody>
              <a:bodyPr wrap="none" rtlCol="0">
                <a:spAutoFit/>
              </a:bodyPr>
              <a:lstStyle/>
              <a:p>
                <a:pPr algn="ctr"/>
                <a:r>
                  <a:rPr lang="en-US" sz="1600" dirty="0" smtClean="0"/>
                  <a:t>Segmentation</a:t>
                </a:r>
                <a:br>
                  <a:rPr lang="en-US" sz="1600" dirty="0" smtClean="0"/>
                </a:br>
                <a:r>
                  <a:rPr lang="en-US" sz="1600" dirty="0" smtClean="0"/>
                  <a:t>images</a:t>
                </a:r>
              </a:p>
            </p:txBody>
          </p:sp>
          <p:sp>
            <p:nvSpPr>
              <p:cNvPr id="108" name="TextBox 107"/>
              <p:cNvSpPr txBox="1"/>
              <p:nvPr/>
            </p:nvSpPr>
            <p:spPr>
              <a:xfrm>
                <a:off x="4876800" y="3789076"/>
                <a:ext cx="1652954" cy="369332"/>
              </a:xfrm>
              <a:prstGeom prst="rect">
                <a:avLst/>
              </a:prstGeom>
              <a:noFill/>
            </p:spPr>
            <p:txBody>
              <a:bodyPr wrap="none" rtlCol="0">
                <a:spAutoFit/>
              </a:bodyPr>
              <a:lstStyle/>
              <a:p>
                <a:r>
                  <a:rPr lang="en-US" dirty="0" smtClean="0"/>
                  <a:t>+ Table (txt file)</a:t>
                </a:r>
                <a:endParaRPr lang="en-US" dirty="0"/>
              </a:p>
            </p:txBody>
          </p:sp>
        </p:grpSp>
      </p:grpSp>
      <p:grpSp>
        <p:nvGrpSpPr>
          <p:cNvPr id="15" name="Group 14"/>
          <p:cNvGrpSpPr/>
          <p:nvPr/>
        </p:nvGrpSpPr>
        <p:grpSpPr>
          <a:xfrm>
            <a:off x="2667000" y="4183230"/>
            <a:ext cx="4572000" cy="2369970"/>
            <a:chOff x="2667000" y="4404627"/>
            <a:chExt cx="4572000" cy="2369970"/>
          </a:xfrm>
        </p:grpSpPr>
        <p:cxnSp>
          <p:nvCxnSpPr>
            <p:cNvPr id="109" name="Straight Arrow Connector 108"/>
            <p:cNvCxnSpPr/>
            <p:nvPr/>
          </p:nvCxnSpPr>
          <p:spPr>
            <a:xfrm flipH="1">
              <a:off x="5029200" y="4404627"/>
              <a:ext cx="123975" cy="4463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1" name="Group 10"/>
            <p:cNvGrpSpPr/>
            <p:nvPr/>
          </p:nvGrpSpPr>
          <p:grpSpPr>
            <a:xfrm>
              <a:off x="2667000" y="4902200"/>
              <a:ext cx="4572000" cy="1872397"/>
              <a:chOff x="2667000" y="4902200"/>
              <a:chExt cx="4572000" cy="1872397"/>
            </a:xfrm>
          </p:grpSpPr>
          <p:grpSp>
            <p:nvGrpSpPr>
              <p:cNvPr id="10" name="Group 9"/>
              <p:cNvGrpSpPr/>
              <p:nvPr/>
            </p:nvGrpSpPr>
            <p:grpSpPr>
              <a:xfrm>
                <a:off x="4445000" y="4902200"/>
                <a:ext cx="1193800" cy="1193800"/>
                <a:chOff x="6553200" y="2057400"/>
                <a:chExt cx="1193800" cy="1193800"/>
              </a:xfrm>
            </p:grpSpPr>
            <p:pic>
              <p:nvPicPr>
                <p:cNvPr id="16" name="Picture 15"/>
                <p:cNvPicPr>
                  <a:picLocks noChangeAspect="1"/>
                </p:cNvPicPr>
                <p:nvPr/>
              </p:nvPicPr>
              <p:blipFill>
                <a:blip r:embed="rId10"/>
                <a:stretch>
                  <a:fillRect/>
                </a:stretch>
              </p:blipFill>
              <p:spPr>
                <a:xfrm>
                  <a:off x="6553200" y="2057400"/>
                  <a:ext cx="1193800" cy="1193800"/>
                </a:xfrm>
                <a:prstGeom prst="rect">
                  <a:avLst/>
                </a:prstGeom>
              </p:spPr>
            </p:pic>
            <p:pic>
              <p:nvPicPr>
                <p:cNvPr id="9" name="Picture 8"/>
                <p:cNvPicPr>
                  <a:picLocks noChangeAspect="1"/>
                </p:cNvPicPr>
                <p:nvPr/>
              </p:nvPicPr>
              <p:blipFill>
                <a:blip r:embed="rId11"/>
                <a:stretch>
                  <a:fillRect/>
                </a:stretch>
              </p:blipFill>
              <p:spPr>
                <a:xfrm>
                  <a:off x="6934200" y="2410567"/>
                  <a:ext cx="397387" cy="307975"/>
                </a:xfrm>
                <a:prstGeom prst="rect">
                  <a:avLst/>
                </a:prstGeom>
              </p:spPr>
            </p:pic>
          </p:grpSp>
          <p:pic>
            <p:nvPicPr>
              <p:cNvPr id="17" name="Picture 16" descr="Screen Shot 2014-05-26 at 2.43.54 PM.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562600" y="4953000"/>
                <a:ext cx="1676400" cy="922897"/>
              </a:xfrm>
              <a:prstGeom prst="rect">
                <a:avLst/>
              </a:prstGeom>
            </p:spPr>
          </p:pic>
          <p:grpSp>
            <p:nvGrpSpPr>
              <p:cNvPr id="18" name="Group 17"/>
              <p:cNvGrpSpPr/>
              <p:nvPr/>
            </p:nvGrpSpPr>
            <p:grpSpPr>
              <a:xfrm>
                <a:off x="2971800" y="5029200"/>
                <a:ext cx="1398834" cy="914400"/>
                <a:chOff x="395536" y="1287210"/>
                <a:chExt cx="8311094" cy="4833923"/>
              </a:xfrm>
            </p:grpSpPr>
            <p:pic>
              <p:nvPicPr>
                <p:cNvPr id="19" name="Picture 2"/>
                <p:cNvPicPr>
                  <a:picLocks noChangeAspect="1" noChangeArrowheads="1"/>
                </p:cNvPicPr>
                <p:nvPr/>
              </p:nvPicPr>
              <p:blipFill rotWithShape="1">
                <a:blip r:embed="rId13" cstate="print"/>
                <a:srcRect t="8973"/>
                <a:stretch/>
              </p:blipFill>
              <p:spPr bwMode="auto">
                <a:xfrm>
                  <a:off x="410999" y="1287210"/>
                  <a:ext cx="8286750" cy="4803327"/>
                </a:xfrm>
                <a:prstGeom prst="rect">
                  <a:avLst/>
                </a:prstGeom>
                <a:noFill/>
                <a:ln w="9525">
                  <a:noFill/>
                  <a:miter lim="800000"/>
                  <a:headEnd/>
                  <a:tailEnd/>
                </a:ln>
                <a:effectLst/>
              </p:spPr>
            </p:pic>
            <p:pic>
              <p:nvPicPr>
                <p:cNvPr id="20" name="Picture 26"/>
                <p:cNvPicPr>
                  <a:picLocks noChangeAspect="1" noChangeArrowheads="1"/>
                </p:cNvPicPr>
                <p:nvPr/>
              </p:nvPicPr>
              <p:blipFill>
                <a:blip r:embed="rId14" cstate="print"/>
                <a:srcRect l="2500" t="10016" r="1666" b="7355"/>
                <a:stretch>
                  <a:fillRect/>
                </a:stretch>
              </p:blipFill>
              <p:spPr bwMode="auto">
                <a:xfrm>
                  <a:off x="395536" y="1351290"/>
                  <a:ext cx="8311094" cy="4769843"/>
                </a:xfrm>
                <a:prstGeom prst="rect">
                  <a:avLst/>
                </a:prstGeom>
                <a:noFill/>
                <a:ln w="9525">
                  <a:noFill/>
                  <a:miter lim="800000"/>
                  <a:headEnd/>
                  <a:tailEnd/>
                </a:ln>
              </p:spPr>
            </p:pic>
          </p:grpSp>
          <p:pic>
            <p:nvPicPr>
              <p:cNvPr id="21" name="Picture 20" descr="Scita_Dorsal_Ruffles_plate01_batch1_01--empty--empty--W0003--P009--T00000--Z000--actinOverlay.jp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667000" y="5624286"/>
                <a:ext cx="1219200" cy="928914"/>
              </a:xfrm>
              <a:prstGeom prst="rect">
                <a:avLst/>
              </a:prstGeom>
            </p:spPr>
          </p:pic>
          <p:sp>
            <p:nvSpPr>
              <p:cNvPr id="114" name="TextBox 113"/>
              <p:cNvSpPr txBox="1"/>
              <p:nvPr/>
            </p:nvSpPr>
            <p:spPr>
              <a:xfrm>
                <a:off x="4297126" y="5943600"/>
                <a:ext cx="1450437" cy="830997"/>
              </a:xfrm>
              <a:prstGeom prst="rect">
                <a:avLst/>
              </a:prstGeom>
              <a:noFill/>
            </p:spPr>
            <p:txBody>
              <a:bodyPr wrap="none" rtlCol="0">
                <a:spAutoFit/>
              </a:bodyPr>
              <a:lstStyle/>
              <a:p>
                <a:pPr algn="ctr"/>
                <a:r>
                  <a:rPr lang="en-US" sz="1600" dirty="0" smtClean="0"/>
                  <a:t>Simple Laptop</a:t>
                </a:r>
              </a:p>
              <a:p>
                <a:pPr algn="ctr"/>
                <a:r>
                  <a:rPr lang="en-US" sz="1600" dirty="0"/>
                  <a:t>‘HTM-</a:t>
                </a:r>
                <a:r>
                  <a:rPr lang="en-US" sz="1600" dirty="0" smtClean="0"/>
                  <a:t>Explorer’</a:t>
                </a:r>
                <a:br>
                  <a:rPr lang="en-US" sz="1600" dirty="0" smtClean="0"/>
                </a:br>
                <a:r>
                  <a:rPr lang="en-US" sz="1600" dirty="0" smtClean="0"/>
                  <a:t>R and </a:t>
                </a:r>
                <a:r>
                  <a:rPr lang="en-US" sz="1600" dirty="0" err="1" smtClean="0"/>
                  <a:t>ImageJ</a:t>
                </a:r>
                <a:endParaRPr lang="en-US" sz="1600" dirty="0" smtClean="0"/>
              </a:p>
            </p:txBody>
          </p:sp>
        </p:grpSp>
      </p:grpSp>
      <p:grpSp>
        <p:nvGrpSpPr>
          <p:cNvPr id="22" name="Group 21"/>
          <p:cNvGrpSpPr/>
          <p:nvPr/>
        </p:nvGrpSpPr>
        <p:grpSpPr>
          <a:xfrm>
            <a:off x="7315200" y="5334000"/>
            <a:ext cx="1290871" cy="923330"/>
            <a:chOff x="7315200" y="5334000"/>
            <a:chExt cx="1290871" cy="923330"/>
          </a:xfrm>
        </p:grpSpPr>
        <p:cxnSp>
          <p:nvCxnSpPr>
            <p:cNvPr id="115" name="Straight Arrow Connector 114"/>
            <p:cNvCxnSpPr/>
            <p:nvPr/>
          </p:nvCxnSpPr>
          <p:spPr>
            <a:xfrm>
              <a:off x="7315200" y="579120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7" name="TextBox 116"/>
            <p:cNvSpPr txBox="1"/>
            <p:nvPr/>
          </p:nvSpPr>
          <p:spPr>
            <a:xfrm>
              <a:off x="7924800" y="5334000"/>
              <a:ext cx="681271" cy="923330"/>
            </a:xfrm>
            <a:prstGeom prst="rect">
              <a:avLst/>
            </a:prstGeom>
            <a:noFill/>
          </p:spPr>
          <p:txBody>
            <a:bodyPr wrap="none" rtlCol="0">
              <a:spAutoFit/>
            </a:bodyPr>
            <a:lstStyle/>
            <a:p>
              <a:r>
                <a:rPr lang="en-US" dirty="0" smtClean="0"/>
                <a:t>Gene</a:t>
              </a:r>
            </a:p>
            <a:p>
              <a:r>
                <a:rPr lang="en-US" dirty="0" smtClean="0"/>
                <a:t>Hit </a:t>
              </a:r>
            </a:p>
            <a:p>
              <a:r>
                <a:rPr lang="en-US" dirty="0" smtClean="0"/>
                <a:t>List</a:t>
              </a:r>
              <a:endParaRPr lang="en-US" dirty="0"/>
            </a:p>
          </p:txBody>
        </p:sp>
      </p:grpSp>
      <p:grpSp>
        <p:nvGrpSpPr>
          <p:cNvPr id="119" name="Group 118"/>
          <p:cNvGrpSpPr/>
          <p:nvPr/>
        </p:nvGrpSpPr>
        <p:grpSpPr>
          <a:xfrm>
            <a:off x="11356811" y="4420461"/>
            <a:ext cx="1453109" cy="1473575"/>
            <a:chOff x="2667000" y="3657600"/>
            <a:chExt cx="3087158" cy="3130639"/>
          </a:xfrm>
        </p:grpSpPr>
        <p:pic>
          <p:nvPicPr>
            <p:cNvPr id="121" name="Picture 4"/>
            <p:cNvPicPr>
              <a:picLocks noChangeAspect="1" noChangeArrowheads="1"/>
            </p:cNvPicPr>
            <p:nvPr/>
          </p:nvPicPr>
          <p:blipFill>
            <a:blip r:embed="rId5" cstate="print"/>
            <a:srcRect/>
            <a:stretch>
              <a:fillRect/>
            </a:stretch>
          </p:blipFill>
          <p:spPr bwMode="auto">
            <a:xfrm>
              <a:off x="2667000" y="3657600"/>
              <a:ext cx="3087158" cy="3130639"/>
            </a:xfrm>
            <a:prstGeom prst="rect">
              <a:avLst/>
            </a:prstGeom>
            <a:noFill/>
            <a:ln w="9525">
              <a:noFill/>
              <a:miter lim="800000"/>
              <a:headEnd/>
              <a:tailEnd/>
            </a:ln>
            <a:effectLst/>
          </p:spPr>
        </p:pic>
        <p:sp>
          <p:nvSpPr>
            <p:cNvPr id="122" name="TextBox 121"/>
            <p:cNvSpPr txBox="1"/>
            <p:nvPr/>
          </p:nvSpPr>
          <p:spPr>
            <a:xfrm>
              <a:off x="3429000" y="5638800"/>
              <a:ext cx="312906" cy="400110"/>
            </a:xfrm>
            <a:prstGeom prst="rect">
              <a:avLst/>
            </a:prstGeom>
            <a:noFill/>
          </p:spPr>
          <p:txBody>
            <a:bodyPr wrap="none" rtlCol="0">
              <a:spAutoFit/>
            </a:bodyPr>
            <a:lstStyle/>
            <a:p>
              <a:r>
                <a:rPr lang="en-US" sz="2000" b="1" dirty="0"/>
                <a:t>+</a:t>
              </a:r>
            </a:p>
          </p:txBody>
        </p:sp>
      </p:grpSp>
      <p:grpSp>
        <p:nvGrpSpPr>
          <p:cNvPr id="124" name="Group 123"/>
          <p:cNvGrpSpPr/>
          <p:nvPr/>
        </p:nvGrpSpPr>
        <p:grpSpPr>
          <a:xfrm>
            <a:off x="228600" y="3733800"/>
            <a:ext cx="1016000" cy="533400"/>
            <a:chOff x="304800" y="4343400"/>
            <a:chExt cx="1016000" cy="533400"/>
          </a:xfrm>
        </p:grpSpPr>
        <p:pic>
          <p:nvPicPr>
            <p:cNvPr id="125" name="Picture 124"/>
            <p:cNvPicPr>
              <a:picLocks noChangeAspect="1"/>
            </p:cNvPicPr>
            <p:nvPr/>
          </p:nvPicPr>
          <p:blipFill>
            <a:blip r:embed="rId6"/>
            <a:stretch>
              <a:fillRect/>
            </a:stretch>
          </p:blipFill>
          <p:spPr>
            <a:xfrm>
              <a:off x="304800" y="4343400"/>
              <a:ext cx="533400" cy="533400"/>
            </a:xfrm>
            <a:prstGeom prst="rect">
              <a:avLst/>
            </a:prstGeom>
          </p:spPr>
        </p:pic>
        <p:pic>
          <p:nvPicPr>
            <p:cNvPr id="126" name="Picture 125"/>
            <p:cNvPicPr>
              <a:picLocks noChangeAspect="1"/>
            </p:cNvPicPr>
            <p:nvPr/>
          </p:nvPicPr>
          <p:blipFill>
            <a:blip r:embed="rId7"/>
            <a:stretch>
              <a:fillRect/>
            </a:stretch>
          </p:blipFill>
          <p:spPr>
            <a:xfrm>
              <a:off x="838200" y="4370480"/>
              <a:ext cx="482600" cy="482600"/>
            </a:xfrm>
            <a:prstGeom prst="rect">
              <a:avLst/>
            </a:prstGeom>
          </p:spPr>
        </p:pic>
      </p:grpSp>
      <p:grpSp>
        <p:nvGrpSpPr>
          <p:cNvPr id="127" name="Group 126"/>
          <p:cNvGrpSpPr/>
          <p:nvPr/>
        </p:nvGrpSpPr>
        <p:grpSpPr>
          <a:xfrm>
            <a:off x="228600" y="2895600"/>
            <a:ext cx="1016000" cy="533400"/>
            <a:chOff x="304800" y="4343400"/>
            <a:chExt cx="1016000" cy="533400"/>
          </a:xfrm>
        </p:grpSpPr>
        <p:pic>
          <p:nvPicPr>
            <p:cNvPr id="128" name="Picture 127"/>
            <p:cNvPicPr>
              <a:picLocks noChangeAspect="1"/>
            </p:cNvPicPr>
            <p:nvPr/>
          </p:nvPicPr>
          <p:blipFill>
            <a:blip r:embed="rId6"/>
            <a:stretch>
              <a:fillRect/>
            </a:stretch>
          </p:blipFill>
          <p:spPr>
            <a:xfrm>
              <a:off x="304800" y="4343400"/>
              <a:ext cx="533400" cy="533400"/>
            </a:xfrm>
            <a:prstGeom prst="rect">
              <a:avLst/>
            </a:prstGeom>
          </p:spPr>
        </p:pic>
        <p:pic>
          <p:nvPicPr>
            <p:cNvPr id="129" name="Picture 128"/>
            <p:cNvPicPr>
              <a:picLocks noChangeAspect="1"/>
            </p:cNvPicPr>
            <p:nvPr/>
          </p:nvPicPr>
          <p:blipFill>
            <a:blip r:embed="rId7"/>
            <a:stretch>
              <a:fillRect/>
            </a:stretch>
          </p:blipFill>
          <p:spPr>
            <a:xfrm>
              <a:off x="838200" y="4370480"/>
              <a:ext cx="482600" cy="482600"/>
            </a:xfrm>
            <a:prstGeom prst="rect">
              <a:avLst/>
            </a:prstGeom>
          </p:spPr>
        </p:pic>
      </p:grpSp>
      <p:grpSp>
        <p:nvGrpSpPr>
          <p:cNvPr id="130" name="Group 129"/>
          <p:cNvGrpSpPr/>
          <p:nvPr/>
        </p:nvGrpSpPr>
        <p:grpSpPr>
          <a:xfrm>
            <a:off x="228600" y="2057400"/>
            <a:ext cx="1016000" cy="533400"/>
            <a:chOff x="304800" y="4343400"/>
            <a:chExt cx="1016000" cy="533400"/>
          </a:xfrm>
        </p:grpSpPr>
        <p:pic>
          <p:nvPicPr>
            <p:cNvPr id="131" name="Picture 130"/>
            <p:cNvPicPr>
              <a:picLocks noChangeAspect="1"/>
            </p:cNvPicPr>
            <p:nvPr/>
          </p:nvPicPr>
          <p:blipFill>
            <a:blip r:embed="rId6"/>
            <a:stretch>
              <a:fillRect/>
            </a:stretch>
          </p:blipFill>
          <p:spPr>
            <a:xfrm>
              <a:off x="304800" y="4343400"/>
              <a:ext cx="533400" cy="533400"/>
            </a:xfrm>
            <a:prstGeom prst="rect">
              <a:avLst/>
            </a:prstGeom>
          </p:spPr>
        </p:pic>
        <p:pic>
          <p:nvPicPr>
            <p:cNvPr id="132" name="Picture 131"/>
            <p:cNvPicPr>
              <a:picLocks noChangeAspect="1"/>
            </p:cNvPicPr>
            <p:nvPr/>
          </p:nvPicPr>
          <p:blipFill>
            <a:blip r:embed="rId7"/>
            <a:stretch>
              <a:fillRect/>
            </a:stretch>
          </p:blipFill>
          <p:spPr>
            <a:xfrm>
              <a:off x="838200" y="4370480"/>
              <a:ext cx="482600" cy="482600"/>
            </a:xfrm>
            <a:prstGeom prst="rect">
              <a:avLst/>
            </a:prstGeom>
          </p:spPr>
        </p:pic>
      </p:grpSp>
      <p:sp>
        <p:nvSpPr>
          <p:cNvPr id="38" name="TextBox 37"/>
          <p:cNvSpPr txBox="1"/>
          <p:nvPr/>
        </p:nvSpPr>
        <p:spPr>
          <a:xfrm>
            <a:off x="0" y="6553200"/>
            <a:ext cx="8534400" cy="261610"/>
          </a:xfrm>
          <a:prstGeom prst="rect">
            <a:avLst/>
          </a:prstGeom>
          <a:noFill/>
        </p:spPr>
        <p:txBody>
          <a:bodyPr wrap="square" rtlCol="0">
            <a:spAutoFit/>
          </a:bodyPr>
          <a:lstStyle/>
          <a:p>
            <a:r>
              <a:rPr lang="en-US" sz="1100" dirty="0"/>
              <a:t>Carpenter </a:t>
            </a:r>
            <a:r>
              <a:rPr lang="en-US" sz="1100" dirty="0" smtClean="0"/>
              <a:t>et al, (</a:t>
            </a:r>
            <a:r>
              <a:rPr lang="en-US" sz="1100" dirty="0"/>
              <a:t>2006) </a:t>
            </a:r>
            <a:r>
              <a:rPr lang="en-US" sz="1100" dirty="0" err="1"/>
              <a:t>CellProfiler</a:t>
            </a:r>
            <a:r>
              <a:rPr lang="en-US" sz="1100" dirty="0"/>
              <a:t>: image analysis software for identifying and quantifying cell phenotypes. Genome Biology 7</a:t>
            </a:r>
          </a:p>
        </p:txBody>
      </p:sp>
    </p:spTree>
    <p:custDataLst>
      <p:tags r:id="rId1"/>
    </p:custDataLst>
    <p:extLst>
      <p:ext uri="{BB962C8B-B14F-4D97-AF65-F5344CB8AC3E}">
        <p14:creationId xmlns:p14="http://schemas.microsoft.com/office/powerpoint/2010/main" val="702185645"/>
      </p:ext>
    </p:extLst>
  </p:cSld>
  <p:clrMapOvr>
    <a:masterClrMapping/>
  </p:clrMapOvr>
  <mc:AlternateContent xmlns:mc="http://schemas.openxmlformats.org/markup-compatibility/2006" xmlns:p14="http://schemas.microsoft.com/office/powerpoint/2010/main">
    <mc:Choice Requires="p14">
      <p:transition spd="slow" p14:dur="2000" advTm="42103"/>
    </mc:Choice>
    <mc:Fallback xmlns="">
      <p:transition xmlns:p14="http://schemas.microsoft.com/office/powerpoint/2010/main" spd="slow" advTm="42103"/>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checkerboard(across)">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5" presetClass="entr" presetSubtype="1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checkerboard(across)">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linds(horizontal)">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5" presetClass="entr" presetSubtype="10"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checkerboard(across)">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a:t>L</a:t>
            </a:r>
            <a:r>
              <a:rPr lang="en-US" dirty="0" smtClean="0"/>
              <a:t>ist of interesting genes … and now?</a:t>
            </a:r>
            <a:endParaRPr lang="en-US" dirty="0"/>
          </a:p>
        </p:txBody>
      </p:sp>
      <p:sp>
        <p:nvSpPr>
          <p:cNvPr id="3" name="Content Placeholder 2"/>
          <p:cNvSpPr>
            <a:spLocks noGrp="1"/>
          </p:cNvSpPr>
          <p:nvPr>
            <p:ph idx="1"/>
          </p:nvPr>
        </p:nvSpPr>
        <p:spPr>
          <a:xfrm>
            <a:off x="457200" y="1417637"/>
            <a:ext cx="8229600" cy="4525963"/>
          </a:xfrm>
        </p:spPr>
        <p:txBody>
          <a:bodyPr/>
          <a:lstStyle/>
          <a:p>
            <a:r>
              <a:rPr lang="en-US" dirty="0" smtClean="0"/>
              <a:t>Most interesting gene =&gt; PhD project</a:t>
            </a:r>
          </a:p>
          <a:p>
            <a:endParaRPr lang="en-US" dirty="0" smtClean="0"/>
          </a:p>
          <a:p>
            <a:r>
              <a:rPr lang="en-US" dirty="0" smtClean="0"/>
              <a:t>Bio-</a:t>
            </a:r>
            <a:r>
              <a:rPr lang="en-US" dirty="0" err="1" smtClean="0"/>
              <a:t>informatic</a:t>
            </a:r>
            <a:r>
              <a:rPr lang="en-US" dirty="0" smtClean="0"/>
              <a:t> network analysis</a:t>
            </a:r>
          </a:p>
          <a:p>
            <a:endParaRPr lang="en-US" dirty="0"/>
          </a:p>
          <a:p>
            <a:r>
              <a:rPr lang="en-US" dirty="0" smtClean="0"/>
              <a:t>High-content ‘secondary’ screens</a:t>
            </a:r>
            <a:endParaRPr lang="en-US" dirty="0"/>
          </a:p>
        </p:txBody>
      </p:sp>
      <p:pic>
        <p:nvPicPr>
          <p:cNvPr id="4" name="Picture 3"/>
          <p:cNvPicPr>
            <a:picLocks noChangeAspect="1"/>
          </p:cNvPicPr>
          <p:nvPr/>
        </p:nvPicPr>
        <p:blipFill>
          <a:blip r:embed="rId3"/>
          <a:stretch>
            <a:fillRect/>
          </a:stretch>
        </p:blipFill>
        <p:spPr>
          <a:xfrm>
            <a:off x="7086600" y="3886200"/>
            <a:ext cx="1066800" cy="1066800"/>
          </a:xfrm>
          <a:prstGeom prst="rect">
            <a:avLst/>
          </a:prstGeom>
        </p:spPr>
      </p:pic>
      <p:pic>
        <p:nvPicPr>
          <p:cNvPr id="5" name="Picture 4"/>
          <p:cNvPicPr>
            <a:picLocks noChangeAspect="1"/>
          </p:cNvPicPr>
          <p:nvPr/>
        </p:nvPicPr>
        <p:blipFill>
          <a:blip r:embed="rId4"/>
          <a:stretch>
            <a:fillRect/>
          </a:stretch>
        </p:blipFill>
        <p:spPr>
          <a:xfrm>
            <a:off x="7086600" y="2514600"/>
            <a:ext cx="990600" cy="990600"/>
          </a:xfrm>
          <a:prstGeom prst="rect">
            <a:avLst/>
          </a:prstGeom>
        </p:spPr>
      </p:pic>
      <p:pic>
        <p:nvPicPr>
          <p:cNvPr id="6" name="Picture 5"/>
          <p:cNvPicPr>
            <a:picLocks noChangeAspect="1"/>
          </p:cNvPicPr>
          <p:nvPr/>
        </p:nvPicPr>
        <p:blipFill>
          <a:blip r:embed="rId5"/>
          <a:stretch>
            <a:fillRect/>
          </a:stretch>
        </p:blipFill>
        <p:spPr>
          <a:xfrm>
            <a:off x="7086600" y="1219200"/>
            <a:ext cx="990600" cy="990600"/>
          </a:xfrm>
          <a:prstGeom prst="rect">
            <a:avLst/>
          </a:prstGeom>
        </p:spPr>
      </p:pic>
      <p:sp>
        <p:nvSpPr>
          <p:cNvPr id="7" name="Rectangle 6"/>
          <p:cNvSpPr/>
          <p:nvPr/>
        </p:nvSpPr>
        <p:spPr>
          <a:xfrm>
            <a:off x="914400" y="4391561"/>
            <a:ext cx="5867400" cy="1323439"/>
          </a:xfrm>
          <a:prstGeom prst="rect">
            <a:avLst/>
          </a:prstGeom>
        </p:spPr>
        <p:txBody>
          <a:bodyPr wrap="square">
            <a:spAutoFit/>
          </a:bodyPr>
          <a:lstStyle/>
          <a:p>
            <a:pPr marL="285750" indent="-285750">
              <a:buFont typeface="Arial"/>
              <a:buChar char="•"/>
            </a:pPr>
            <a:r>
              <a:rPr lang="en-US" sz="2000" dirty="0" smtClean="0"/>
              <a:t>High</a:t>
            </a:r>
            <a:r>
              <a:rPr lang="en-US" sz="2000" dirty="0"/>
              <a:t>-</a:t>
            </a:r>
            <a:r>
              <a:rPr lang="en-US" sz="2000" dirty="0" smtClean="0"/>
              <a:t>resolution </a:t>
            </a:r>
            <a:r>
              <a:rPr lang="en-US" sz="2000" dirty="0"/>
              <a:t>time-</a:t>
            </a:r>
            <a:r>
              <a:rPr lang="en-US" sz="2000" dirty="0" smtClean="0"/>
              <a:t>lapse</a:t>
            </a:r>
          </a:p>
          <a:p>
            <a:pPr marL="285750" indent="-285750">
              <a:buFont typeface="Arial"/>
              <a:buChar char="•"/>
            </a:pPr>
            <a:r>
              <a:rPr lang="en-US" sz="2000" dirty="0" smtClean="0"/>
              <a:t>Fluorescence recovery after photo-bleaching (FRAP)</a:t>
            </a:r>
          </a:p>
          <a:p>
            <a:pPr marL="285750" indent="-285750">
              <a:buFont typeface="Arial"/>
              <a:buChar char="•"/>
            </a:pPr>
            <a:r>
              <a:rPr lang="en-US" sz="2000" dirty="0" smtClean="0"/>
              <a:t>Fluorescence cross correlation spectroscopy (FCS)</a:t>
            </a:r>
          </a:p>
          <a:p>
            <a:pPr marL="285750" indent="-285750">
              <a:buFont typeface="Arial"/>
              <a:buChar char="•"/>
            </a:pPr>
            <a:endParaRPr lang="en-US" sz="2000" dirty="0"/>
          </a:p>
        </p:txBody>
      </p:sp>
      <p:sp>
        <p:nvSpPr>
          <p:cNvPr id="8" name="TextBox 7"/>
          <p:cNvSpPr txBox="1"/>
          <p:nvPr/>
        </p:nvSpPr>
        <p:spPr>
          <a:xfrm>
            <a:off x="1284233" y="5486400"/>
            <a:ext cx="6564367" cy="707886"/>
          </a:xfrm>
          <a:prstGeom prst="rect">
            <a:avLst/>
          </a:prstGeom>
          <a:noFill/>
        </p:spPr>
        <p:txBody>
          <a:bodyPr wrap="none" rtlCol="0">
            <a:spAutoFit/>
          </a:bodyPr>
          <a:lstStyle/>
          <a:p>
            <a:r>
              <a:rPr lang="en-US" sz="2000" dirty="0" smtClean="0"/>
              <a:t>Systematically performing such high-content experiments </a:t>
            </a:r>
            <a:br>
              <a:rPr lang="en-US" sz="2000" dirty="0" smtClean="0"/>
            </a:br>
            <a:r>
              <a:rPr lang="en-US" sz="2000" dirty="0" smtClean="0"/>
              <a:t>often strongly benefits from “Adaptive Feedback Microscopy”</a:t>
            </a:r>
            <a:endParaRPr lang="en-US" sz="2000" dirty="0"/>
          </a:p>
        </p:txBody>
      </p:sp>
    </p:spTree>
    <p:custDataLst>
      <p:tags r:id="rId1"/>
    </p:custDataLst>
    <p:extLst>
      <p:ext uri="{BB962C8B-B14F-4D97-AF65-F5344CB8AC3E}">
        <p14:creationId xmlns:p14="http://schemas.microsoft.com/office/powerpoint/2010/main" val="2219243335"/>
      </p:ext>
    </p:extLst>
  </p:cSld>
  <p:clrMapOvr>
    <a:masterClrMapping/>
  </p:clrMapOvr>
  <mc:AlternateContent xmlns:mc="http://schemas.openxmlformats.org/markup-compatibility/2006" xmlns:p14="http://schemas.microsoft.com/office/powerpoint/2010/main">
    <mc:Choice Requires="p14">
      <p:transition spd="slow" p14:dur="2000" advTm="55972"/>
    </mc:Choice>
    <mc:Fallback xmlns="">
      <p:transition xmlns:p14="http://schemas.microsoft.com/office/powerpoint/2010/main" spd="slow" advTm="55972"/>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0"/>
            <a:ext cx="8229600" cy="1143000"/>
          </a:xfrm>
        </p:spPr>
        <p:txBody>
          <a:bodyPr>
            <a:noAutofit/>
          </a:bodyPr>
          <a:lstStyle/>
          <a:p>
            <a:r>
              <a:rPr lang="en-US" sz="2800" dirty="0"/>
              <a:t>Adaptive Feedback Microscopy</a:t>
            </a:r>
            <a:br>
              <a:rPr lang="en-US" sz="2800" dirty="0"/>
            </a:br>
            <a:r>
              <a:rPr lang="en-US" sz="2000" dirty="0"/>
              <a:t>Intelligent </a:t>
            </a:r>
            <a:r>
              <a:rPr lang="en-US" sz="2000" dirty="0" smtClean="0"/>
              <a:t>Microscopy</a:t>
            </a:r>
            <a:r>
              <a:rPr lang="en-US" sz="2000" dirty="0"/>
              <a:t/>
            </a:r>
            <a:br>
              <a:rPr lang="en-US" sz="2000" dirty="0"/>
            </a:br>
            <a:r>
              <a:rPr lang="en-US" sz="2000" dirty="0" smtClean="0"/>
              <a:t>Smart Microscopy</a:t>
            </a:r>
            <a:br>
              <a:rPr lang="en-US" sz="2000" dirty="0" smtClean="0"/>
            </a:br>
            <a:r>
              <a:rPr lang="en-US" sz="2000" dirty="0" smtClean="0"/>
              <a:t>Open </a:t>
            </a:r>
            <a:r>
              <a:rPr lang="en-US" sz="2000" dirty="0"/>
              <a:t>Application Development (OAD) [Zeiss]</a:t>
            </a:r>
            <a:br>
              <a:rPr lang="en-US" sz="2000" dirty="0"/>
            </a:br>
            <a:r>
              <a:rPr lang="en-US" sz="2400" dirty="0"/>
              <a:t/>
            </a:r>
            <a:br>
              <a:rPr lang="en-US" sz="2400" dirty="0"/>
            </a:br>
            <a:r>
              <a:rPr lang="en-US" sz="2400" dirty="0" smtClean="0"/>
              <a:t> </a:t>
            </a:r>
            <a:endParaRPr lang="en-US" sz="2400" dirty="0"/>
          </a:p>
        </p:txBody>
      </p:sp>
      <p:sp>
        <p:nvSpPr>
          <p:cNvPr id="11" name="TextBox 10"/>
          <p:cNvSpPr txBox="1"/>
          <p:nvPr/>
        </p:nvSpPr>
        <p:spPr>
          <a:xfrm>
            <a:off x="9372600" y="2819400"/>
            <a:ext cx="2787943" cy="923330"/>
          </a:xfrm>
          <a:prstGeom prst="rect">
            <a:avLst/>
          </a:prstGeom>
          <a:noFill/>
        </p:spPr>
        <p:txBody>
          <a:bodyPr wrap="none" rtlCol="0">
            <a:spAutoFit/>
          </a:bodyPr>
          <a:lstStyle/>
          <a:p>
            <a:r>
              <a:rPr lang="en-US" dirty="0" err="1" smtClean="0"/>
              <a:t>Todo</a:t>
            </a:r>
            <a:r>
              <a:rPr lang="en-US" dirty="0" smtClean="0"/>
              <a:t>: </a:t>
            </a:r>
          </a:p>
          <a:p>
            <a:pPr marL="285750" indent="-285750">
              <a:buFontTx/>
              <a:buChar char="-"/>
            </a:pPr>
            <a:r>
              <a:rPr lang="en-US" dirty="0" smtClean="0"/>
              <a:t>add references</a:t>
            </a:r>
          </a:p>
          <a:p>
            <a:pPr marL="285750" indent="-285750">
              <a:buFontTx/>
              <a:buChar char="-"/>
            </a:pPr>
            <a:r>
              <a:rPr lang="en-US" dirty="0" smtClean="0"/>
              <a:t>Look for more synonyms</a:t>
            </a:r>
          </a:p>
        </p:txBody>
      </p:sp>
      <p:cxnSp>
        <p:nvCxnSpPr>
          <p:cNvPr id="17" name="Straight Arrow Connector 16"/>
          <p:cNvCxnSpPr/>
          <p:nvPr/>
        </p:nvCxnSpPr>
        <p:spPr>
          <a:xfrm>
            <a:off x="3429000" y="2879467"/>
            <a:ext cx="1828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5105400" y="3489067"/>
            <a:ext cx="609600" cy="533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flipV="1">
            <a:off x="3124200" y="3489067"/>
            <a:ext cx="573138" cy="4966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3"/>
          <a:stretch>
            <a:fillRect/>
          </a:stretch>
        </p:blipFill>
        <p:spPr>
          <a:xfrm>
            <a:off x="2209800" y="2422267"/>
            <a:ext cx="1016000" cy="1016000"/>
          </a:xfrm>
          <a:prstGeom prst="rect">
            <a:avLst/>
          </a:prstGeom>
        </p:spPr>
      </p:pic>
      <p:pic>
        <p:nvPicPr>
          <p:cNvPr id="28" name="Picture 27"/>
          <p:cNvPicPr>
            <a:picLocks noChangeAspect="1"/>
          </p:cNvPicPr>
          <p:nvPr/>
        </p:nvPicPr>
        <p:blipFill>
          <a:blip r:embed="rId4"/>
          <a:stretch>
            <a:fillRect/>
          </a:stretch>
        </p:blipFill>
        <p:spPr>
          <a:xfrm>
            <a:off x="3886200" y="4022467"/>
            <a:ext cx="990600" cy="990600"/>
          </a:xfrm>
          <a:prstGeom prst="rect">
            <a:avLst/>
          </a:prstGeom>
        </p:spPr>
      </p:pic>
      <p:pic>
        <p:nvPicPr>
          <p:cNvPr id="10" name="Picture 9"/>
          <p:cNvPicPr>
            <a:picLocks noChangeAspect="1"/>
          </p:cNvPicPr>
          <p:nvPr/>
        </p:nvPicPr>
        <p:blipFill>
          <a:blip r:embed="rId5"/>
          <a:stretch>
            <a:fillRect/>
          </a:stretch>
        </p:blipFill>
        <p:spPr>
          <a:xfrm>
            <a:off x="5486400" y="2422267"/>
            <a:ext cx="1016000" cy="1016000"/>
          </a:xfrm>
          <a:prstGeom prst="rect">
            <a:avLst/>
          </a:prstGeom>
        </p:spPr>
      </p:pic>
      <p:sp>
        <p:nvSpPr>
          <p:cNvPr id="3" name="TextBox 2"/>
          <p:cNvSpPr txBox="1"/>
          <p:nvPr/>
        </p:nvSpPr>
        <p:spPr>
          <a:xfrm>
            <a:off x="2431494" y="3711714"/>
            <a:ext cx="1073706" cy="707886"/>
          </a:xfrm>
          <a:prstGeom prst="rect">
            <a:avLst/>
          </a:prstGeom>
          <a:noFill/>
        </p:spPr>
        <p:txBody>
          <a:bodyPr wrap="none" rtlCol="0">
            <a:spAutoFit/>
          </a:bodyPr>
          <a:lstStyle/>
          <a:p>
            <a:r>
              <a:rPr lang="en-US" sz="2000" dirty="0" smtClean="0"/>
              <a:t>Adapted</a:t>
            </a:r>
            <a:br>
              <a:rPr lang="en-US" sz="2000" dirty="0" smtClean="0"/>
            </a:br>
            <a:r>
              <a:rPr lang="en-US" sz="2000" dirty="0" smtClean="0"/>
              <a:t>settings</a:t>
            </a:r>
            <a:endParaRPr lang="en-US" sz="2000" dirty="0"/>
          </a:p>
        </p:txBody>
      </p:sp>
      <p:sp>
        <p:nvSpPr>
          <p:cNvPr id="12" name="TextBox 11"/>
          <p:cNvSpPr txBox="1"/>
          <p:nvPr/>
        </p:nvSpPr>
        <p:spPr>
          <a:xfrm>
            <a:off x="5105400" y="4324290"/>
            <a:ext cx="1518915" cy="400110"/>
          </a:xfrm>
          <a:prstGeom prst="rect">
            <a:avLst/>
          </a:prstGeom>
          <a:noFill/>
        </p:spPr>
        <p:txBody>
          <a:bodyPr wrap="none" rtlCol="0">
            <a:spAutoFit/>
          </a:bodyPr>
          <a:lstStyle/>
          <a:p>
            <a:r>
              <a:rPr lang="en-US" sz="2000" dirty="0" smtClean="0"/>
              <a:t>Analyze data</a:t>
            </a:r>
            <a:endParaRPr lang="en-US" sz="2000" dirty="0"/>
          </a:p>
        </p:txBody>
      </p:sp>
      <p:sp>
        <p:nvSpPr>
          <p:cNvPr id="4" name="Rectangle 3"/>
          <p:cNvSpPr/>
          <p:nvPr/>
        </p:nvSpPr>
        <p:spPr>
          <a:xfrm>
            <a:off x="76200" y="5874603"/>
            <a:ext cx="8458200" cy="830997"/>
          </a:xfrm>
          <a:prstGeom prst="rect">
            <a:avLst/>
          </a:prstGeom>
        </p:spPr>
        <p:txBody>
          <a:bodyPr wrap="square">
            <a:spAutoFit/>
          </a:bodyPr>
          <a:lstStyle/>
          <a:p>
            <a:r>
              <a:rPr lang="en-US" sz="1600" dirty="0" smtClean="0"/>
              <a:t>Conrad </a:t>
            </a:r>
            <a:r>
              <a:rPr lang="en-US" sz="1600" dirty="0"/>
              <a:t>et al., Nature Methods (2011) </a:t>
            </a:r>
          </a:p>
          <a:p>
            <a:r>
              <a:rPr lang="en-US" sz="1600" dirty="0" smtClean="0"/>
              <a:t>Tischer et al., Methods Cell Biol. (2014)</a:t>
            </a:r>
          </a:p>
          <a:p>
            <a:r>
              <a:rPr lang="en-US" sz="1600" dirty="0" err="1" smtClean="0"/>
              <a:t>Scherf</a:t>
            </a:r>
            <a:r>
              <a:rPr lang="en-US" sz="1600" dirty="0" smtClean="0"/>
              <a:t> &amp; </a:t>
            </a:r>
            <a:r>
              <a:rPr lang="en-US" sz="1600" dirty="0" err="1" smtClean="0"/>
              <a:t>Huisken</a:t>
            </a:r>
            <a:r>
              <a:rPr lang="en-US" sz="1600" dirty="0" smtClean="0"/>
              <a:t>, Nature </a:t>
            </a:r>
            <a:r>
              <a:rPr lang="en-US" sz="1600" dirty="0"/>
              <a:t>Biotechnology </a:t>
            </a:r>
            <a:r>
              <a:rPr lang="en-US" sz="1600" dirty="0" smtClean="0"/>
              <a:t>(</a:t>
            </a:r>
            <a:r>
              <a:rPr lang="en-US" sz="1600" dirty="0"/>
              <a:t>2015)</a:t>
            </a:r>
          </a:p>
        </p:txBody>
      </p:sp>
    </p:spTree>
    <p:extLst>
      <p:ext uri="{BB962C8B-B14F-4D97-AF65-F5344CB8AC3E}">
        <p14:creationId xmlns:p14="http://schemas.microsoft.com/office/powerpoint/2010/main" val="1161659415"/>
      </p:ext>
    </p:extLst>
  </p:cSld>
  <p:clrMapOvr>
    <a:masterClrMapping/>
  </p:clrMapOvr>
  <mc:AlternateContent xmlns:mc="http://schemas.openxmlformats.org/markup-compatibility/2006" xmlns:p14="http://schemas.microsoft.com/office/powerpoint/2010/main">
    <mc:Choice Requires="p14">
      <p:transition spd="slow" p14:dur="2000" advTm="26112"/>
    </mc:Choice>
    <mc:Fallback xmlns="">
      <p:transition xmlns:p14="http://schemas.microsoft.com/office/powerpoint/2010/main" spd="slow" advTm="26112"/>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1" descr="Image--S02--U01--V01--X02--Y01--Z01--T001--P01--C01"/>
          <p:cNvPicPr>
            <a:picLocks noChangeAspect="1" noChangeArrowheads="1"/>
          </p:cNvPicPr>
          <p:nvPr/>
        </p:nvPicPr>
        <p:blipFill>
          <a:blip r:embed="rId4"/>
          <a:srcRect/>
          <a:stretch>
            <a:fillRect/>
          </a:stretch>
        </p:blipFill>
        <p:spPr bwMode="auto">
          <a:xfrm>
            <a:off x="6705599" y="4572000"/>
            <a:ext cx="1219201" cy="1219200"/>
          </a:xfrm>
          <a:prstGeom prst="rect">
            <a:avLst/>
          </a:prstGeom>
          <a:noFill/>
          <a:ln w="9525">
            <a:noFill/>
            <a:miter lim="800000"/>
            <a:headEnd/>
            <a:tailEnd/>
          </a:ln>
        </p:spPr>
      </p:pic>
      <p:sp>
        <p:nvSpPr>
          <p:cNvPr id="2" name="Title 1"/>
          <p:cNvSpPr>
            <a:spLocks noGrp="1"/>
          </p:cNvSpPr>
          <p:nvPr>
            <p:ph type="title"/>
          </p:nvPr>
        </p:nvSpPr>
        <p:spPr/>
        <p:txBody>
          <a:bodyPr>
            <a:noAutofit/>
          </a:bodyPr>
          <a:lstStyle/>
          <a:p>
            <a:r>
              <a:rPr lang="en-US" sz="3600" dirty="0" smtClean="0"/>
              <a:t>Adaptive </a:t>
            </a:r>
            <a:r>
              <a:rPr lang="en-US" sz="3600" dirty="0"/>
              <a:t>Feedback </a:t>
            </a:r>
            <a:r>
              <a:rPr lang="en-US" sz="3600" dirty="0" smtClean="0"/>
              <a:t>for</a:t>
            </a:r>
            <a:br>
              <a:rPr lang="en-US" sz="3600" dirty="0" smtClean="0"/>
            </a:br>
            <a:r>
              <a:rPr lang="en-US" sz="3600" dirty="0" smtClean="0"/>
              <a:t>High</a:t>
            </a:r>
            <a:r>
              <a:rPr lang="en-US" sz="3600" dirty="0"/>
              <a:t>-resolution </a:t>
            </a:r>
            <a:r>
              <a:rPr lang="en-US" sz="3600" dirty="0" smtClean="0"/>
              <a:t>Time-lapse Imaging</a:t>
            </a:r>
            <a:endParaRPr lang="en-US" sz="3600" dirty="0"/>
          </a:p>
        </p:txBody>
      </p:sp>
      <p:sp>
        <p:nvSpPr>
          <p:cNvPr id="4" name="TextBox 3"/>
          <p:cNvSpPr txBox="1"/>
          <p:nvPr/>
        </p:nvSpPr>
        <p:spPr>
          <a:xfrm>
            <a:off x="2514600" y="1752600"/>
            <a:ext cx="3518912" cy="707886"/>
          </a:xfrm>
          <a:prstGeom prst="rect">
            <a:avLst/>
          </a:prstGeom>
          <a:noFill/>
        </p:spPr>
        <p:txBody>
          <a:bodyPr wrap="none" rtlCol="0">
            <a:spAutoFit/>
          </a:bodyPr>
          <a:lstStyle/>
          <a:p>
            <a:pPr marL="285750" indent="-285750">
              <a:buFont typeface="Arial"/>
              <a:buChar char="•"/>
            </a:pPr>
            <a:r>
              <a:rPr lang="en-US" sz="2000" dirty="0" smtClean="0"/>
              <a:t>Move to pre-defined position</a:t>
            </a:r>
            <a:endParaRPr lang="en-US" sz="2000" dirty="0"/>
          </a:p>
          <a:p>
            <a:pPr marL="285750" indent="-285750">
              <a:buFont typeface="Arial"/>
              <a:buChar char="•"/>
            </a:pPr>
            <a:r>
              <a:rPr lang="en-US" sz="2000" dirty="0" smtClean="0"/>
              <a:t>Acquire low-res image</a:t>
            </a:r>
          </a:p>
        </p:txBody>
      </p:sp>
      <p:cxnSp>
        <p:nvCxnSpPr>
          <p:cNvPr id="8" name="Straight Arrow Connector 7"/>
          <p:cNvCxnSpPr>
            <a:stCxn id="22" idx="3"/>
            <a:endCxn id="3" idx="1"/>
          </p:cNvCxnSpPr>
          <p:nvPr/>
        </p:nvCxnSpPr>
        <p:spPr>
          <a:xfrm>
            <a:off x="4368800" y="2870200"/>
            <a:ext cx="1574800" cy="127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3" idx="2"/>
            <a:endCxn id="24" idx="0"/>
          </p:cNvCxnSpPr>
          <p:nvPr/>
        </p:nvCxnSpPr>
        <p:spPr>
          <a:xfrm>
            <a:off x="6261100" y="3200400"/>
            <a:ext cx="0" cy="13447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24" idx="1"/>
            <a:endCxn id="23" idx="3"/>
          </p:cNvCxnSpPr>
          <p:nvPr/>
        </p:nvCxnSpPr>
        <p:spPr>
          <a:xfrm flipH="1" flipV="1">
            <a:off x="4368800" y="4851400"/>
            <a:ext cx="1574800" cy="112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5" name="Picture 21" descr="Image--S02--U01--V01--X02--Y01--Z01--T001--P01--C01"/>
          <p:cNvPicPr>
            <a:picLocks noChangeAspect="1" noChangeArrowheads="1"/>
          </p:cNvPicPr>
          <p:nvPr/>
        </p:nvPicPr>
        <p:blipFill>
          <a:blip r:embed="rId4"/>
          <a:srcRect/>
          <a:stretch>
            <a:fillRect/>
          </a:stretch>
        </p:blipFill>
        <p:spPr bwMode="auto">
          <a:xfrm>
            <a:off x="6709047" y="2514600"/>
            <a:ext cx="1219201" cy="1219200"/>
          </a:xfrm>
          <a:prstGeom prst="rect">
            <a:avLst/>
          </a:prstGeom>
          <a:noFill/>
          <a:ln w="9525">
            <a:noFill/>
            <a:miter lim="800000"/>
            <a:headEnd/>
            <a:tailEnd/>
          </a:ln>
        </p:spPr>
      </p:pic>
      <p:cxnSp>
        <p:nvCxnSpPr>
          <p:cNvPr id="16" name="Straight Arrow Connector 15"/>
          <p:cNvCxnSpPr/>
          <p:nvPr/>
        </p:nvCxnSpPr>
        <p:spPr bwMode="auto">
          <a:xfrm flipH="1" flipV="1">
            <a:off x="7086600" y="4800600"/>
            <a:ext cx="228600" cy="152400"/>
          </a:xfrm>
          <a:prstGeom prst="straightConnector1">
            <a:avLst/>
          </a:prstGeom>
          <a:solidFill>
            <a:schemeClr val="accent1"/>
          </a:solidFill>
          <a:ln w="12700" cap="flat" cmpd="sng" algn="ctr">
            <a:solidFill>
              <a:schemeClr val="bg1"/>
            </a:solidFill>
            <a:prstDash val="solid"/>
            <a:round/>
            <a:headEnd type="none" w="med" len="med"/>
            <a:tailEnd type="arrow"/>
          </a:ln>
          <a:effectLst/>
        </p:spPr>
      </p:cxnSp>
      <p:sp>
        <p:nvSpPr>
          <p:cNvPr id="30" name="TextBox 29"/>
          <p:cNvSpPr txBox="1"/>
          <p:nvPr/>
        </p:nvSpPr>
        <p:spPr>
          <a:xfrm>
            <a:off x="7162800" y="4903113"/>
            <a:ext cx="543332" cy="430887"/>
          </a:xfrm>
          <a:prstGeom prst="rect">
            <a:avLst/>
          </a:prstGeom>
          <a:noFill/>
        </p:spPr>
        <p:txBody>
          <a:bodyPr wrap="none" rtlCol="0">
            <a:spAutoFit/>
          </a:bodyPr>
          <a:lstStyle/>
          <a:p>
            <a:r>
              <a:rPr lang="en-US" sz="1100" dirty="0">
                <a:solidFill>
                  <a:schemeClr val="bg1"/>
                </a:solidFill>
              </a:rPr>
              <a:t>x</a:t>
            </a:r>
            <a:r>
              <a:rPr lang="en-US" sz="1100" dirty="0" smtClean="0">
                <a:solidFill>
                  <a:schemeClr val="bg1"/>
                </a:solidFill>
              </a:rPr>
              <a:t>=150</a:t>
            </a:r>
            <a:br>
              <a:rPr lang="en-US" sz="1100" dirty="0" smtClean="0">
                <a:solidFill>
                  <a:schemeClr val="bg1"/>
                </a:solidFill>
              </a:rPr>
            </a:br>
            <a:r>
              <a:rPr lang="en-US" sz="1100" dirty="0" smtClean="0">
                <a:solidFill>
                  <a:schemeClr val="bg1"/>
                </a:solidFill>
              </a:rPr>
              <a:t>y=80</a:t>
            </a:r>
            <a:endParaRPr lang="en-US" sz="1100" dirty="0">
              <a:solidFill>
                <a:schemeClr val="bg1"/>
              </a:solidFill>
            </a:endParaRPr>
          </a:p>
        </p:txBody>
      </p:sp>
      <p:sp>
        <p:nvSpPr>
          <p:cNvPr id="33" name="TextBox 32"/>
          <p:cNvSpPr txBox="1"/>
          <p:nvPr/>
        </p:nvSpPr>
        <p:spPr>
          <a:xfrm>
            <a:off x="2514600" y="5297269"/>
            <a:ext cx="3172663" cy="707886"/>
          </a:xfrm>
          <a:prstGeom prst="rect">
            <a:avLst/>
          </a:prstGeom>
          <a:noFill/>
        </p:spPr>
        <p:txBody>
          <a:bodyPr wrap="none" rtlCol="0">
            <a:spAutoFit/>
          </a:bodyPr>
          <a:lstStyle/>
          <a:p>
            <a:pPr marL="285750" indent="-285750">
              <a:buFont typeface="Arial"/>
              <a:buChar char="•"/>
            </a:pPr>
            <a:r>
              <a:rPr lang="en-US" sz="2000" dirty="0" smtClean="0"/>
              <a:t>Zoom in on target object</a:t>
            </a:r>
          </a:p>
          <a:p>
            <a:pPr marL="285750" indent="-285750">
              <a:buFont typeface="Arial"/>
              <a:buChar char="•"/>
            </a:pPr>
            <a:r>
              <a:rPr lang="en-US" sz="2000" dirty="0" smtClean="0"/>
              <a:t>Acquire high-content data</a:t>
            </a:r>
          </a:p>
        </p:txBody>
      </p:sp>
      <p:pic>
        <p:nvPicPr>
          <p:cNvPr id="34" name="Micropilot_Metaphase_Movie.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38200" y="3429000"/>
            <a:ext cx="1512168" cy="1512168"/>
          </a:xfrm>
          <a:prstGeom prst="rect">
            <a:avLst/>
          </a:prstGeom>
        </p:spPr>
      </p:pic>
      <p:sp>
        <p:nvSpPr>
          <p:cNvPr id="38" name="TextBox 37"/>
          <p:cNvSpPr txBox="1"/>
          <p:nvPr/>
        </p:nvSpPr>
        <p:spPr>
          <a:xfrm>
            <a:off x="4800600" y="4476690"/>
            <a:ext cx="533820" cy="400110"/>
          </a:xfrm>
          <a:prstGeom prst="rect">
            <a:avLst/>
          </a:prstGeom>
          <a:noFill/>
        </p:spPr>
        <p:txBody>
          <a:bodyPr wrap="none" rtlCol="0">
            <a:spAutoFit/>
          </a:bodyPr>
          <a:lstStyle/>
          <a:p>
            <a:r>
              <a:rPr lang="en-US" sz="2000" dirty="0" smtClean="0"/>
              <a:t>x, y</a:t>
            </a:r>
            <a:endParaRPr lang="en-US" sz="2000" dirty="0"/>
          </a:p>
        </p:txBody>
      </p:sp>
      <p:cxnSp>
        <p:nvCxnSpPr>
          <p:cNvPr id="39" name="Straight Arrow Connector 38"/>
          <p:cNvCxnSpPr>
            <a:stCxn id="23" idx="1"/>
            <a:endCxn id="27" idx="3"/>
          </p:cNvCxnSpPr>
          <p:nvPr/>
        </p:nvCxnSpPr>
        <p:spPr>
          <a:xfrm flipH="1" flipV="1">
            <a:off x="3149600" y="4584700"/>
            <a:ext cx="508000" cy="2667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23" idx="0"/>
            <a:endCxn id="22" idx="2"/>
          </p:cNvCxnSpPr>
          <p:nvPr/>
        </p:nvCxnSpPr>
        <p:spPr>
          <a:xfrm flipV="1">
            <a:off x="4013200" y="3225800"/>
            <a:ext cx="0" cy="1270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2" name="Picture 21"/>
          <p:cNvPicPr>
            <a:picLocks noChangeAspect="1"/>
          </p:cNvPicPr>
          <p:nvPr/>
        </p:nvPicPr>
        <p:blipFill>
          <a:blip r:embed="rId6"/>
          <a:stretch>
            <a:fillRect/>
          </a:stretch>
        </p:blipFill>
        <p:spPr>
          <a:xfrm>
            <a:off x="3657600" y="2514600"/>
            <a:ext cx="711200" cy="711200"/>
          </a:xfrm>
          <a:prstGeom prst="rect">
            <a:avLst/>
          </a:prstGeom>
        </p:spPr>
      </p:pic>
      <p:pic>
        <p:nvPicPr>
          <p:cNvPr id="23" name="Picture 22"/>
          <p:cNvPicPr>
            <a:picLocks noChangeAspect="1"/>
          </p:cNvPicPr>
          <p:nvPr/>
        </p:nvPicPr>
        <p:blipFill>
          <a:blip r:embed="rId6"/>
          <a:stretch>
            <a:fillRect/>
          </a:stretch>
        </p:blipFill>
        <p:spPr>
          <a:xfrm>
            <a:off x="3657600" y="4495800"/>
            <a:ext cx="711200" cy="711200"/>
          </a:xfrm>
          <a:prstGeom prst="rect">
            <a:avLst/>
          </a:prstGeom>
        </p:spPr>
      </p:pic>
      <p:pic>
        <p:nvPicPr>
          <p:cNvPr id="24" name="Picture 23"/>
          <p:cNvPicPr>
            <a:picLocks noChangeAspect="1"/>
          </p:cNvPicPr>
          <p:nvPr/>
        </p:nvPicPr>
        <p:blipFill>
          <a:blip r:embed="rId7"/>
          <a:stretch>
            <a:fillRect/>
          </a:stretch>
        </p:blipFill>
        <p:spPr>
          <a:xfrm>
            <a:off x="5943600" y="4545116"/>
            <a:ext cx="635000" cy="635000"/>
          </a:xfrm>
          <a:prstGeom prst="rect">
            <a:avLst/>
          </a:prstGeom>
        </p:spPr>
      </p:pic>
      <p:pic>
        <p:nvPicPr>
          <p:cNvPr id="3" name="Picture 2"/>
          <p:cNvPicPr>
            <a:picLocks noChangeAspect="1"/>
          </p:cNvPicPr>
          <p:nvPr/>
        </p:nvPicPr>
        <p:blipFill>
          <a:blip r:embed="rId8"/>
          <a:stretch>
            <a:fillRect/>
          </a:stretch>
        </p:blipFill>
        <p:spPr>
          <a:xfrm>
            <a:off x="5943600" y="2565400"/>
            <a:ext cx="635000" cy="635000"/>
          </a:xfrm>
          <a:prstGeom prst="rect">
            <a:avLst/>
          </a:prstGeom>
        </p:spPr>
      </p:pic>
      <p:pic>
        <p:nvPicPr>
          <p:cNvPr id="27" name="Picture 26"/>
          <p:cNvPicPr>
            <a:picLocks noChangeAspect="1"/>
          </p:cNvPicPr>
          <p:nvPr/>
        </p:nvPicPr>
        <p:blipFill>
          <a:blip r:embed="rId8"/>
          <a:stretch>
            <a:fillRect/>
          </a:stretch>
        </p:blipFill>
        <p:spPr>
          <a:xfrm>
            <a:off x="2514600" y="4267200"/>
            <a:ext cx="635000" cy="635000"/>
          </a:xfrm>
          <a:prstGeom prst="rect">
            <a:avLst/>
          </a:prstGeom>
        </p:spPr>
      </p:pic>
      <p:sp>
        <p:nvSpPr>
          <p:cNvPr id="25" name="TextBox 24"/>
          <p:cNvSpPr txBox="1"/>
          <p:nvPr/>
        </p:nvSpPr>
        <p:spPr>
          <a:xfrm>
            <a:off x="6629400" y="1905000"/>
            <a:ext cx="2067506" cy="646331"/>
          </a:xfrm>
          <a:prstGeom prst="rect">
            <a:avLst/>
          </a:prstGeom>
          <a:noFill/>
        </p:spPr>
        <p:txBody>
          <a:bodyPr wrap="none" rtlCol="0">
            <a:spAutoFit/>
          </a:bodyPr>
          <a:lstStyle/>
          <a:p>
            <a:r>
              <a:rPr lang="en-US" dirty="0" smtClean="0"/>
              <a:t>H2B-mCherry (DNA)</a:t>
            </a:r>
          </a:p>
          <a:p>
            <a:r>
              <a:rPr lang="en-US" dirty="0"/>
              <a:t>s</a:t>
            </a:r>
            <a:r>
              <a:rPr lang="en-US" dirty="0" smtClean="0"/>
              <a:t>ingle plane</a:t>
            </a:r>
            <a:endParaRPr lang="en-US" dirty="0"/>
          </a:p>
        </p:txBody>
      </p:sp>
      <p:sp>
        <p:nvSpPr>
          <p:cNvPr id="26" name="TextBox 25"/>
          <p:cNvSpPr txBox="1"/>
          <p:nvPr/>
        </p:nvSpPr>
        <p:spPr>
          <a:xfrm>
            <a:off x="6629400" y="3962400"/>
            <a:ext cx="2287806" cy="646331"/>
          </a:xfrm>
          <a:prstGeom prst="rect">
            <a:avLst/>
          </a:prstGeom>
          <a:noFill/>
        </p:spPr>
        <p:txBody>
          <a:bodyPr wrap="none" rtlCol="0">
            <a:spAutoFit/>
          </a:bodyPr>
          <a:lstStyle/>
          <a:p>
            <a:r>
              <a:rPr lang="en-US" dirty="0" smtClean="0"/>
              <a:t>Find mitotic cell</a:t>
            </a:r>
            <a:br>
              <a:rPr lang="en-US" dirty="0" smtClean="0"/>
            </a:br>
            <a:r>
              <a:rPr lang="en-US" dirty="0" smtClean="0"/>
              <a:t>by automated analysis</a:t>
            </a:r>
            <a:endParaRPr lang="en-US" dirty="0"/>
          </a:p>
        </p:txBody>
      </p:sp>
      <p:sp>
        <p:nvSpPr>
          <p:cNvPr id="5" name="Rectangle 4"/>
          <p:cNvSpPr/>
          <p:nvPr/>
        </p:nvSpPr>
        <p:spPr>
          <a:xfrm>
            <a:off x="76200" y="6412468"/>
            <a:ext cx="3701141" cy="369332"/>
          </a:xfrm>
          <a:prstGeom prst="rect">
            <a:avLst/>
          </a:prstGeom>
        </p:spPr>
        <p:txBody>
          <a:bodyPr wrap="none">
            <a:spAutoFit/>
          </a:bodyPr>
          <a:lstStyle/>
          <a:p>
            <a:r>
              <a:rPr lang="en-US" dirty="0"/>
              <a:t>Conrad et al., Nature Methods (2011) </a:t>
            </a:r>
          </a:p>
        </p:txBody>
      </p:sp>
    </p:spTree>
    <p:extLst>
      <p:ext uri="{BB962C8B-B14F-4D97-AF65-F5344CB8AC3E}">
        <p14:creationId xmlns:p14="http://schemas.microsoft.com/office/powerpoint/2010/main" val="2348152304"/>
      </p:ext>
    </p:extLst>
  </p:cSld>
  <p:clrMapOvr>
    <a:masterClrMapping/>
  </p:clrMapOvr>
  <mc:AlternateContent xmlns:mc="http://schemas.openxmlformats.org/markup-compatibility/2006" xmlns:p14="http://schemas.microsoft.com/office/powerpoint/2010/main">
    <mc:Choice Requires="p14">
      <p:transition spd="slow" p14:dur="2000" advTm="37386"/>
    </mc:Choice>
    <mc:Fallback xmlns="">
      <p:transition xmlns:p14="http://schemas.microsoft.com/office/powerpoint/2010/main" spd="slow" advTm="37386"/>
    </mc:Fallback>
  </mc:AlternateContent>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4"/>
                                        </p:tgtEl>
                                      </p:cBhvr>
                                    </p:cmd>
                                  </p:childTnLst>
                                </p:cTn>
                              </p:par>
                            </p:childTnLst>
                          </p:cTn>
                        </p:par>
                      </p:childTnLst>
                    </p:cTn>
                  </p:par>
                </p:childTnLst>
              </p:cTn>
              <p:nextCondLst>
                <p:cond evt="onClick" delay="0">
                  <p:tgtEl>
                    <p:spTgt spid="34"/>
                  </p:tgtEl>
                </p:cond>
              </p:nextCondLst>
            </p:seq>
            <p:video>
              <p:cMediaNode vol="80000">
                <p:cTn id="7" fill="hold" display="0">
                  <p:stCondLst>
                    <p:cond delay="indefinite"/>
                  </p:stCondLst>
                </p:cTn>
                <p:tgtEl>
                  <p:spTgt spid="34"/>
                </p:tgtEl>
              </p:cMediaNode>
            </p:video>
          </p:childTnLst>
        </p:cTn>
      </p:par>
    </p:tnLst>
  </p:timing>
  <p:extLst>
    <p:ext uri="{E180D4A7-C9FB-4DFB-919C-405C955672EB}">
      <p14:showEvtLst xmlns:p14="http://schemas.microsoft.com/office/powerpoint/2010/main">
        <p14:playEvt time="19020" objId="34"/>
        <p14:stopEvt time="23405" objId="34"/>
      </p14:showEvt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9372600" y="3886200"/>
            <a:ext cx="2787943" cy="923330"/>
          </a:xfrm>
          <a:prstGeom prst="rect">
            <a:avLst/>
          </a:prstGeom>
          <a:noFill/>
        </p:spPr>
        <p:txBody>
          <a:bodyPr wrap="none" rtlCol="0">
            <a:spAutoFit/>
          </a:bodyPr>
          <a:lstStyle/>
          <a:p>
            <a:r>
              <a:rPr lang="en-US" dirty="0" err="1" smtClean="0"/>
              <a:t>Todo</a:t>
            </a:r>
            <a:r>
              <a:rPr lang="en-US" dirty="0" smtClean="0"/>
              <a:t>: </a:t>
            </a:r>
          </a:p>
          <a:p>
            <a:pPr marL="285750" indent="-285750">
              <a:buFontTx/>
              <a:buChar char="-"/>
            </a:pPr>
            <a:r>
              <a:rPr lang="en-US" dirty="0" smtClean="0"/>
              <a:t>add references</a:t>
            </a:r>
          </a:p>
          <a:p>
            <a:pPr marL="285750" indent="-285750">
              <a:buFontTx/>
              <a:buChar char="-"/>
            </a:pPr>
            <a:r>
              <a:rPr lang="en-US" dirty="0" smtClean="0"/>
              <a:t>Look for more synonyms</a:t>
            </a:r>
          </a:p>
        </p:txBody>
      </p:sp>
      <p:cxnSp>
        <p:nvCxnSpPr>
          <p:cNvPr id="17" name="Straight Arrow Connector 16"/>
          <p:cNvCxnSpPr/>
          <p:nvPr/>
        </p:nvCxnSpPr>
        <p:spPr>
          <a:xfrm flipH="1">
            <a:off x="6096000" y="4241800"/>
            <a:ext cx="601387" cy="838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3"/>
          <a:stretch>
            <a:fillRect/>
          </a:stretch>
        </p:blipFill>
        <p:spPr>
          <a:xfrm>
            <a:off x="1998248" y="1117600"/>
            <a:ext cx="1168400" cy="1168400"/>
          </a:xfrm>
          <a:prstGeom prst="rect">
            <a:avLst/>
          </a:prstGeom>
        </p:spPr>
      </p:pic>
      <p:pic>
        <p:nvPicPr>
          <p:cNvPr id="28" name="Picture 27"/>
          <p:cNvPicPr>
            <a:picLocks noChangeAspect="1"/>
          </p:cNvPicPr>
          <p:nvPr/>
        </p:nvPicPr>
        <p:blipFill>
          <a:blip r:embed="rId4"/>
          <a:stretch>
            <a:fillRect/>
          </a:stretch>
        </p:blipFill>
        <p:spPr>
          <a:xfrm>
            <a:off x="4826000" y="4343400"/>
            <a:ext cx="1143000" cy="1143000"/>
          </a:xfrm>
          <a:prstGeom prst="rect">
            <a:avLst/>
          </a:prstGeom>
        </p:spPr>
      </p:pic>
      <p:pic>
        <p:nvPicPr>
          <p:cNvPr id="10" name="Picture 9"/>
          <p:cNvPicPr>
            <a:picLocks noChangeAspect="1"/>
          </p:cNvPicPr>
          <p:nvPr/>
        </p:nvPicPr>
        <p:blipFill>
          <a:blip r:embed="rId5"/>
          <a:stretch>
            <a:fillRect/>
          </a:stretch>
        </p:blipFill>
        <p:spPr>
          <a:xfrm>
            <a:off x="6172200" y="2946400"/>
            <a:ext cx="1244600" cy="1244600"/>
          </a:xfrm>
          <a:prstGeom prst="rect">
            <a:avLst/>
          </a:prstGeom>
        </p:spPr>
      </p:pic>
      <p:sp>
        <p:nvSpPr>
          <p:cNvPr id="14" name="TextBox 13"/>
          <p:cNvSpPr txBox="1"/>
          <p:nvPr/>
        </p:nvSpPr>
        <p:spPr>
          <a:xfrm>
            <a:off x="3217448" y="1247914"/>
            <a:ext cx="5088352" cy="707886"/>
          </a:xfrm>
          <a:prstGeom prst="rect">
            <a:avLst/>
          </a:prstGeom>
          <a:noFill/>
        </p:spPr>
        <p:txBody>
          <a:bodyPr wrap="none" rtlCol="0">
            <a:spAutoFit/>
          </a:bodyPr>
          <a:lstStyle/>
          <a:p>
            <a:r>
              <a:rPr lang="en-US" sz="2000" dirty="0" smtClean="0"/>
              <a:t>Zeiss </a:t>
            </a:r>
            <a:r>
              <a:rPr lang="en-US" sz="2000" b="1" dirty="0">
                <a:solidFill>
                  <a:srgbClr val="3366FF"/>
                </a:solidFill>
              </a:rPr>
              <a:t>ZEN</a:t>
            </a:r>
            <a:r>
              <a:rPr lang="en-US" sz="2000" dirty="0"/>
              <a:t> </a:t>
            </a:r>
            <a:r>
              <a:rPr lang="en-US" sz="2000" b="1" dirty="0">
                <a:solidFill>
                  <a:srgbClr val="3366FF"/>
                </a:solidFill>
              </a:rPr>
              <a:t>Blue</a:t>
            </a:r>
            <a:r>
              <a:rPr lang="en-US" sz="2000" dirty="0"/>
              <a:t> (</a:t>
            </a:r>
            <a:r>
              <a:rPr lang="en-US" sz="2000" dirty="0" smtClean="0"/>
              <a:t>e.g., LSM 800, </a:t>
            </a:r>
            <a:r>
              <a:rPr lang="en-US" sz="2000" dirty="0" err="1" smtClean="0"/>
              <a:t>CellDiscoverer</a:t>
            </a:r>
            <a:r>
              <a:rPr lang="en-US" sz="2000" dirty="0" smtClean="0"/>
              <a:t> 7)</a:t>
            </a:r>
          </a:p>
          <a:p>
            <a:r>
              <a:rPr lang="en-US" sz="2000" b="1" dirty="0" smtClean="0">
                <a:solidFill>
                  <a:schemeClr val="accent1"/>
                </a:solidFill>
              </a:rPr>
              <a:t>Python Programming Interface</a:t>
            </a:r>
            <a:endParaRPr lang="en-US" sz="2000" b="1" dirty="0">
              <a:solidFill>
                <a:schemeClr val="accent1"/>
              </a:solidFill>
            </a:endParaRPr>
          </a:p>
        </p:txBody>
      </p:sp>
      <p:pic>
        <p:nvPicPr>
          <p:cNvPr id="5" name="Picture 4"/>
          <p:cNvPicPr>
            <a:picLocks noChangeAspect="1"/>
          </p:cNvPicPr>
          <p:nvPr/>
        </p:nvPicPr>
        <p:blipFill>
          <a:blip r:embed="rId6"/>
          <a:stretch>
            <a:fillRect/>
          </a:stretch>
        </p:blipFill>
        <p:spPr>
          <a:xfrm>
            <a:off x="-2057400" y="1524000"/>
            <a:ext cx="1653209" cy="516628"/>
          </a:xfrm>
          <a:prstGeom prst="rect">
            <a:avLst/>
          </a:prstGeom>
        </p:spPr>
      </p:pic>
      <p:pic>
        <p:nvPicPr>
          <p:cNvPr id="6" name="Picture 5"/>
          <p:cNvPicPr>
            <a:picLocks noChangeAspect="1"/>
          </p:cNvPicPr>
          <p:nvPr/>
        </p:nvPicPr>
        <p:blipFill>
          <a:blip r:embed="rId7"/>
          <a:stretch>
            <a:fillRect/>
          </a:stretch>
        </p:blipFill>
        <p:spPr>
          <a:xfrm>
            <a:off x="-1981200" y="2161617"/>
            <a:ext cx="1524000" cy="581583"/>
          </a:xfrm>
          <a:prstGeom prst="rect">
            <a:avLst/>
          </a:prstGeom>
        </p:spPr>
      </p:pic>
      <p:pic>
        <p:nvPicPr>
          <p:cNvPr id="7" name="Picture 6"/>
          <p:cNvPicPr>
            <a:picLocks noChangeAspect="1"/>
          </p:cNvPicPr>
          <p:nvPr/>
        </p:nvPicPr>
        <p:blipFill>
          <a:blip r:embed="rId8"/>
          <a:stretch>
            <a:fillRect/>
          </a:stretch>
        </p:blipFill>
        <p:spPr>
          <a:xfrm>
            <a:off x="-1892300" y="2895600"/>
            <a:ext cx="1358900" cy="494478"/>
          </a:xfrm>
          <a:prstGeom prst="rect">
            <a:avLst/>
          </a:prstGeom>
        </p:spPr>
      </p:pic>
      <p:cxnSp>
        <p:nvCxnSpPr>
          <p:cNvPr id="25" name="Straight Arrow Connector 24"/>
          <p:cNvCxnSpPr/>
          <p:nvPr/>
        </p:nvCxnSpPr>
        <p:spPr>
          <a:xfrm>
            <a:off x="5410200" y="2032000"/>
            <a:ext cx="990600" cy="838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flipV="1">
            <a:off x="4419602" y="2032000"/>
            <a:ext cx="838198" cy="2235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895601" y="4495800"/>
            <a:ext cx="1828800" cy="923330"/>
          </a:xfrm>
          <a:prstGeom prst="rect">
            <a:avLst/>
          </a:prstGeom>
          <a:noFill/>
        </p:spPr>
        <p:txBody>
          <a:bodyPr wrap="square" rtlCol="0">
            <a:spAutoFit/>
          </a:bodyPr>
          <a:lstStyle/>
          <a:p>
            <a:pPr algn="r"/>
            <a:r>
              <a:rPr lang="en-US" dirty="0" err="1" smtClean="0"/>
              <a:t>ImageJ</a:t>
            </a:r>
            <a:endParaRPr lang="en-US" dirty="0" smtClean="0"/>
          </a:p>
          <a:p>
            <a:pPr algn="r"/>
            <a:r>
              <a:rPr lang="en-US" dirty="0" err="1" smtClean="0"/>
              <a:t>CellProfiler</a:t>
            </a:r>
            <a:endParaRPr lang="en-US" dirty="0" smtClean="0"/>
          </a:p>
          <a:p>
            <a:pPr algn="r"/>
            <a:r>
              <a:rPr lang="en-US" dirty="0" err="1" smtClean="0"/>
              <a:t>CellCognition</a:t>
            </a:r>
            <a:endParaRPr lang="en-US" dirty="0"/>
          </a:p>
        </p:txBody>
      </p:sp>
      <p:pic>
        <p:nvPicPr>
          <p:cNvPr id="18" name="Picture 17"/>
          <p:cNvPicPr>
            <a:picLocks noChangeAspect="1"/>
          </p:cNvPicPr>
          <p:nvPr/>
        </p:nvPicPr>
        <p:blipFill>
          <a:blip r:embed="rId4"/>
          <a:stretch>
            <a:fillRect/>
          </a:stretch>
        </p:blipFill>
        <p:spPr>
          <a:xfrm>
            <a:off x="1270000" y="2159000"/>
            <a:ext cx="1168400" cy="1168400"/>
          </a:xfrm>
          <a:prstGeom prst="rect">
            <a:avLst/>
          </a:prstGeom>
        </p:spPr>
      </p:pic>
      <p:pic>
        <p:nvPicPr>
          <p:cNvPr id="21" name="Picture 20"/>
          <p:cNvPicPr>
            <a:picLocks noChangeAspect="1"/>
          </p:cNvPicPr>
          <p:nvPr/>
        </p:nvPicPr>
        <p:blipFill>
          <a:blip r:embed="rId5"/>
          <a:stretch>
            <a:fillRect/>
          </a:stretch>
        </p:blipFill>
        <p:spPr>
          <a:xfrm>
            <a:off x="2286000" y="2108200"/>
            <a:ext cx="1244600" cy="1244600"/>
          </a:xfrm>
          <a:prstGeom prst="rect">
            <a:avLst/>
          </a:prstGeom>
        </p:spPr>
      </p:pic>
      <p:sp>
        <p:nvSpPr>
          <p:cNvPr id="24" name="TextBox 23"/>
          <p:cNvSpPr txBox="1"/>
          <p:nvPr/>
        </p:nvSpPr>
        <p:spPr>
          <a:xfrm>
            <a:off x="1219200" y="3239869"/>
            <a:ext cx="3048000" cy="646331"/>
          </a:xfrm>
          <a:prstGeom prst="rect">
            <a:avLst/>
          </a:prstGeom>
          <a:noFill/>
        </p:spPr>
        <p:txBody>
          <a:bodyPr wrap="square" rtlCol="0">
            <a:spAutoFit/>
          </a:bodyPr>
          <a:lstStyle/>
          <a:p>
            <a:r>
              <a:rPr lang="en-US" b="1" dirty="0" smtClean="0">
                <a:solidFill>
                  <a:srgbClr val="3366FF"/>
                </a:solidFill>
              </a:rPr>
              <a:t>Zen Blue</a:t>
            </a:r>
            <a:br>
              <a:rPr lang="en-US" b="1" dirty="0" smtClean="0">
                <a:solidFill>
                  <a:srgbClr val="3366FF"/>
                </a:solidFill>
              </a:rPr>
            </a:br>
            <a:r>
              <a:rPr lang="en-US" dirty="0" smtClean="0"/>
              <a:t>Image Analysis Modules</a:t>
            </a:r>
            <a:endParaRPr lang="en-US" dirty="0"/>
          </a:p>
        </p:txBody>
      </p:sp>
      <p:cxnSp>
        <p:nvCxnSpPr>
          <p:cNvPr id="30" name="Straight Arrow Connector 29"/>
          <p:cNvCxnSpPr/>
          <p:nvPr/>
        </p:nvCxnSpPr>
        <p:spPr>
          <a:xfrm>
            <a:off x="2743200" y="2057400"/>
            <a:ext cx="762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flipV="1">
            <a:off x="2209800" y="2362200"/>
            <a:ext cx="2286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V="1">
            <a:off x="2286000" y="1981200"/>
            <a:ext cx="2286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3999198"/>
      </p:ext>
    </p:extLst>
  </p:cSld>
  <p:clrMapOvr>
    <a:masterClrMapping/>
  </p:clrMapOvr>
  <mc:AlternateContent xmlns:mc="http://schemas.openxmlformats.org/markup-compatibility/2006" xmlns:p14="http://schemas.microsoft.com/office/powerpoint/2010/main">
    <mc:Choice Requires="p14">
      <p:transition spd="slow" p14:dur="2000" advTm="48697"/>
    </mc:Choice>
    <mc:Fallback xmlns="">
      <p:transition xmlns:p14="http://schemas.microsoft.com/office/powerpoint/2010/main" spd="slow" advTm="48697"/>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71" name="Text Box 11"/>
          <p:cNvSpPr txBox="1">
            <a:spLocks noChangeArrowheads="1"/>
          </p:cNvSpPr>
          <p:nvPr/>
        </p:nvSpPr>
        <p:spPr bwMode="auto">
          <a:xfrm>
            <a:off x="1217216" y="205026"/>
            <a:ext cx="6859984" cy="861774"/>
          </a:xfrm>
          <a:prstGeom prst="rect">
            <a:avLst/>
          </a:prstGeom>
          <a:noFill/>
          <a:ln w="9525">
            <a:noFill/>
            <a:miter lim="800000"/>
            <a:headEnd/>
            <a:tailEnd/>
          </a:ln>
          <a:effectLst/>
        </p:spPr>
        <p:txBody>
          <a:bodyPr wrap="none">
            <a:spAutoFit/>
          </a:bodyPr>
          <a:lstStyle/>
          <a:p>
            <a:pPr algn="ctr" eaLnBrk="0" fontAlgn="base" hangingPunct="0">
              <a:spcBef>
                <a:spcPct val="0"/>
              </a:spcBef>
              <a:spcAft>
                <a:spcPct val="0"/>
              </a:spcAft>
            </a:pPr>
            <a:r>
              <a:rPr lang="en-US" sz="3000" dirty="0">
                <a:latin typeface="Calibri" panose="020F0502020204030204" pitchFamily="34" charset="0"/>
                <a:ea typeface="ＭＳ Ｐゴシック" pitchFamily="1" charset="-128"/>
              </a:rPr>
              <a:t>Advanced Light Microscopy Facility (ALMF</a:t>
            </a:r>
            <a:r>
              <a:rPr lang="en-US" sz="3000" dirty="0" smtClean="0">
                <a:latin typeface="Calibri" panose="020F0502020204030204" pitchFamily="34" charset="0"/>
                <a:ea typeface="ＭＳ Ｐゴシック" pitchFamily="1" charset="-128"/>
              </a:rPr>
              <a:t>)</a:t>
            </a:r>
            <a:br>
              <a:rPr lang="en-US" sz="3000" dirty="0" smtClean="0">
                <a:latin typeface="Calibri" panose="020F0502020204030204" pitchFamily="34" charset="0"/>
                <a:ea typeface="ＭＳ Ｐゴシック" pitchFamily="1" charset="-128"/>
              </a:rPr>
            </a:br>
            <a:r>
              <a:rPr lang="en-US" sz="2000" dirty="0" smtClean="0">
                <a:latin typeface="Calibri" panose="020F0502020204030204" pitchFamily="34" charset="0"/>
                <a:ea typeface="ＭＳ Ｐゴシック" pitchFamily="1" charset="-128"/>
              </a:rPr>
              <a:t>at EMBL Heidelberg, Germany</a:t>
            </a:r>
            <a:endParaRPr lang="en-US" sz="2000" dirty="0">
              <a:latin typeface="Calibri" panose="020F0502020204030204" pitchFamily="34" charset="0"/>
              <a:ea typeface="ＭＳ Ｐゴシック" pitchFamily="1" charset="-128"/>
            </a:endParaRPr>
          </a:p>
        </p:txBody>
      </p:sp>
      <p:sp>
        <p:nvSpPr>
          <p:cNvPr id="21" name="TextBox 20"/>
          <p:cNvSpPr txBox="1"/>
          <p:nvPr/>
        </p:nvSpPr>
        <p:spPr>
          <a:xfrm>
            <a:off x="5638800" y="2057400"/>
            <a:ext cx="2756509" cy="369332"/>
          </a:xfrm>
          <a:prstGeom prst="rect">
            <a:avLst/>
          </a:prstGeom>
          <a:noFill/>
        </p:spPr>
        <p:txBody>
          <a:bodyPr wrap="none" rtlCol="0">
            <a:spAutoFit/>
          </a:bodyPr>
          <a:lstStyle/>
          <a:p>
            <a:pPr algn="ctr" eaLnBrk="0" fontAlgn="base" hangingPunct="0">
              <a:spcBef>
                <a:spcPct val="0"/>
              </a:spcBef>
              <a:spcAft>
                <a:spcPct val="0"/>
              </a:spcAft>
            </a:pPr>
            <a:r>
              <a:rPr lang="en-US" dirty="0">
                <a:solidFill>
                  <a:srgbClr val="000000"/>
                </a:solidFill>
                <a:latin typeface="Calibri" panose="020F0502020204030204" pitchFamily="34" charset="0"/>
                <a:ea typeface="ＭＳ Ｐゴシック" pitchFamily="1" charset="-128"/>
              </a:rPr>
              <a:t>Advanced Light </a:t>
            </a:r>
            <a:r>
              <a:rPr lang="en-US" dirty="0" smtClean="0">
                <a:solidFill>
                  <a:srgbClr val="000000"/>
                </a:solidFill>
                <a:latin typeface="Calibri" panose="020F0502020204030204" pitchFamily="34" charset="0"/>
                <a:ea typeface="ＭＳ Ｐゴシック" pitchFamily="1" charset="-128"/>
              </a:rPr>
              <a:t>Microscopy</a:t>
            </a:r>
            <a:endParaRPr lang="en-US" dirty="0">
              <a:solidFill>
                <a:srgbClr val="000000"/>
              </a:solidFill>
              <a:latin typeface="Calibri" panose="020F0502020204030204" pitchFamily="34" charset="0"/>
              <a:ea typeface="ＭＳ Ｐゴシック" pitchFamily="1" charset="-128"/>
            </a:endParaRPr>
          </a:p>
        </p:txBody>
      </p:sp>
      <p:sp>
        <p:nvSpPr>
          <p:cNvPr id="22" name="TextBox 21"/>
          <p:cNvSpPr txBox="1"/>
          <p:nvPr/>
        </p:nvSpPr>
        <p:spPr>
          <a:xfrm>
            <a:off x="537875" y="1993170"/>
            <a:ext cx="3043525" cy="369332"/>
          </a:xfrm>
          <a:prstGeom prst="rect">
            <a:avLst/>
          </a:prstGeom>
          <a:noFill/>
        </p:spPr>
        <p:txBody>
          <a:bodyPr wrap="none" rtlCol="0">
            <a:spAutoFit/>
          </a:bodyPr>
          <a:lstStyle/>
          <a:p>
            <a:pPr algn="ctr" eaLnBrk="0" fontAlgn="base" hangingPunct="0">
              <a:spcBef>
                <a:spcPct val="0"/>
              </a:spcBef>
              <a:spcAft>
                <a:spcPct val="0"/>
              </a:spcAft>
            </a:pPr>
            <a:r>
              <a:rPr lang="en-US" b="1" dirty="0">
                <a:solidFill>
                  <a:srgbClr val="000000"/>
                </a:solidFill>
                <a:latin typeface="Calibri" panose="020F0502020204030204" pitchFamily="34" charset="0"/>
                <a:ea typeface="ＭＳ Ｐゴシック" pitchFamily="1" charset="-128"/>
              </a:rPr>
              <a:t>High-</a:t>
            </a:r>
            <a:r>
              <a:rPr lang="en-US" b="1" dirty="0" smtClean="0">
                <a:solidFill>
                  <a:srgbClr val="000000"/>
                </a:solidFill>
                <a:latin typeface="Calibri" panose="020F0502020204030204" pitchFamily="34" charset="0"/>
                <a:ea typeface="ＭＳ Ｐゴシック" pitchFamily="1" charset="-128"/>
              </a:rPr>
              <a:t>Throughput </a:t>
            </a:r>
            <a:r>
              <a:rPr lang="en-US" b="1" dirty="0">
                <a:solidFill>
                  <a:srgbClr val="000000"/>
                </a:solidFill>
                <a:latin typeface="Calibri" panose="020F0502020204030204" pitchFamily="34" charset="0"/>
                <a:ea typeface="ＭＳ Ｐゴシック" pitchFamily="1" charset="-128"/>
              </a:rPr>
              <a:t>Microscopy</a:t>
            </a:r>
          </a:p>
        </p:txBody>
      </p:sp>
      <p:sp>
        <p:nvSpPr>
          <p:cNvPr id="26" name="Text Box 14"/>
          <p:cNvSpPr txBox="1">
            <a:spLocks noChangeArrowheads="1"/>
          </p:cNvSpPr>
          <p:nvPr/>
        </p:nvSpPr>
        <p:spPr bwMode="auto">
          <a:xfrm>
            <a:off x="3200400" y="5045352"/>
            <a:ext cx="2590800" cy="307777"/>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Rainer Pepperkok</a:t>
            </a:r>
          </a:p>
        </p:txBody>
      </p:sp>
      <p:grpSp>
        <p:nvGrpSpPr>
          <p:cNvPr id="30" name="Group 31"/>
          <p:cNvGrpSpPr>
            <a:grpSpLocks/>
          </p:cNvGrpSpPr>
          <p:nvPr/>
        </p:nvGrpSpPr>
        <p:grpSpPr bwMode="auto">
          <a:xfrm>
            <a:off x="1648272" y="4581524"/>
            <a:ext cx="2590800" cy="1666876"/>
            <a:chOff x="-1337" y="2848"/>
            <a:chExt cx="1632" cy="1050"/>
          </a:xfrm>
        </p:grpSpPr>
        <p:sp>
          <p:nvSpPr>
            <p:cNvPr id="31" name="Text Box 6"/>
            <p:cNvSpPr txBox="1">
              <a:spLocks noChangeArrowheads="1"/>
            </p:cNvSpPr>
            <p:nvPr/>
          </p:nvSpPr>
          <p:spPr bwMode="auto">
            <a:xfrm>
              <a:off x="-1337" y="3704"/>
              <a:ext cx="1632" cy="194"/>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Christian Tischer</a:t>
              </a:r>
            </a:p>
          </p:txBody>
        </p:sp>
        <p:pic>
          <p:nvPicPr>
            <p:cNvPr id="32" name="Picture 17" descr="CTischer"/>
            <p:cNvPicPr>
              <a:picLocks noChangeAspect="1" noChangeArrowheads="1"/>
            </p:cNvPicPr>
            <p:nvPr/>
          </p:nvPicPr>
          <p:blipFill>
            <a:blip r:embed="rId3" cstate="print"/>
            <a:srcRect/>
            <a:stretch>
              <a:fillRect/>
            </a:stretch>
          </p:blipFill>
          <p:spPr bwMode="auto">
            <a:xfrm>
              <a:off x="-885" y="2848"/>
              <a:ext cx="763" cy="862"/>
            </a:xfrm>
            <a:prstGeom prst="rect">
              <a:avLst/>
            </a:prstGeom>
            <a:noFill/>
          </p:spPr>
        </p:pic>
      </p:grpSp>
      <p:pic>
        <p:nvPicPr>
          <p:cNvPr id="33" name="Picture 25"/>
          <p:cNvPicPr>
            <a:picLocks noChangeAspect="1" noChangeArrowheads="1"/>
          </p:cNvPicPr>
          <p:nvPr/>
        </p:nvPicPr>
        <p:blipFill>
          <a:blip r:embed="rId4" cstate="print"/>
          <a:srcRect r="1828"/>
          <a:stretch>
            <a:fillRect/>
          </a:stretch>
        </p:blipFill>
        <p:spPr bwMode="auto">
          <a:xfrm>
            <a:off x="3886200" y="3605490"/>
            <a:ext cx="1252538" cy="1439862"/>
          </a:xfrm>
          <a:prstGeom prst="rect">
            <a:avLst/>
          </a:prstGeom>
          <a:noFill/>
          <a:ln w="9525">
            <a:noFill/>
            <a:miter lim="800000"/>
            <a:headEnd/>
            <a:tailEnd/>
          </a:ln>
          <a:effectLst/>
        </p:spPr>
      </p:pic>
      <p:grpSp>
        <p:nvGrpSpPr>
          <p:cNvPr id="34" name="Group 35"/>
          <p:cNvGrpSpPr>
            <a:grpSpLocks/>
          </p:cNvGrpSpPr>
          <p:nvPr/>
        </p:nvGrpSpPr>
        <p:grpSpPr bwMode="auto">
          <a:xfrm>
            <a:off x="1648272" y="2436273"/>
            <a:ext cx="2590800" cy="1665288"/>
            <a:chOff x="4195" y="1661"/>
            <a:chExt cx="1632" cy="1049"/>
          </a:xfrm>
        </p:grpSpPr>
        <p:sp>
          <p:nvSpPr>
            <p:cNvPr id="35" name="Text Box 24"/>
            <p:cNvSpPr txBox="1">
              <a:spLocks noChangeArrowheads="1"/>
            </p:cNvSpPr>
            <p:nvPr/>
          </p:nvSpPr>
          <p:spPr bwMode="auto">
            <a:xfrm>
              <a:off x="4195" y="2516"/>
              <a:ext cx="1632" cy="194"/>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Beate Neumann </a:t>
              </a:r>
            </a:p>
          </p:txBody>
        </p:sp>
        <p:pic>
          <p:nvPicPr>
            <p:cNvPr id="36" name="Picture 28" descr="neumann_beate_smaller_1"/>
            <p:cNvPicPr>
              <a:picLocks noChangeAspect="1" noChangeArrowheads="1"/>
            </p:cNvPicPr>
            <p:nvPr/>
          </p:nvPicPr>
          <p:blipFill>
            <a:blip r:embed="rId5" cstate="print"/>
            <a:srcRect/>
            <a:stretch>
              <a:fillRect/>
            </a:stretch>
          </p:blipFill>
          <p:spPr bwMode="auto">
            <a:xfrm>
              <a:off x="4604" y="1661"/>
              <a:ext cx="769" cy="862"/>
            </a:xfrm>
            <a:prstGeom prst="rect">
              <a:avLst/>
            </a:prstGeom>
            <a:noFill/>
          </p:spPr>
        </p:pic>
      </p:grpSp>
      <p:grpSp>
        <p:nvGrpSpPr>
          <p:cNvPr id="37" name="Group 30"/>
          <p:cNvGrpSpPr>
            <a:grpSpLocks/>
          </p:cNvGrpSpPr>
          <p:nvPr/>
        </p:nvGrpSpPr>
        <p:grpSpPr bwMode="auto">
          <a:xfrm>
            <a:off x="4919827" y="2480723"/>
            <a:ext cx="2590800" cy="1620838"/>
            <a:chOff x="158" y="2750"/>
            <a:chExt cx="1632" cy="1021"/>
          </a:xfrm>
        </p:grpSpPr>
        <p:sp>
          <p:nvSpPr>
            <p:cNvPr id="38" name="Text Box 5"/>
            <p:cNvSpPr txBox="1">
              <a:spLocks noChangeArrowheads="1"/>
            </p:cNvSpPr>
            <p:nvPr/>
          </p:nvSpPr>
          <p:spPr bwMode="auto">
            <a:xfrm>
              <a:off x="158" y="3577"/>
              <a:ext cx="1632" cy="194"/>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Stefan Terjung</a:t>
              </a:r>
            </a:p>
          </p:txBody>
        </p:sp>
        <p:pic>
          <p:nvPicPr>
            <p:cNvPr id="39" name="Picture 29" descr="terjung_stefan_poster-orig"/>
            <p:cNvPicPr>
              <a:picLocks noChangeAspect="1" noChangeArrowheads="1"/>
            </p:cNvPicPr>
            <p:nvPr/>
          </p:nvPicPr>
          <p:blipFill>
            <a:blip r:embed="rId6" cstate="print"/>
            <a:srcRect/>
            <a:stretch>
              <a:fillRect/>
            </a:stretch>
          </p:blipFill>
          <p:spPr bwMode="auto">
            <a:xfrm>
              <a:off x="583" y="2750"/>
              <a:ext cx="755" cy="853"/>
            </a:xfrm>
            <a:prstGeom prst="rect">
              <a:avLst/>
            </a:prstGeom>
            <a:noFill/>
          </p:spPr>
        </p:pic>
      </p:grpSp>
      <p:grpSp>
        <p:nvGrpSpPr>
          <p:cNvPr id="40" name="Group 24"/>
          <p:cNvGrpSpPr/>
          <p:nvPr/>
        </p:nvGrpSpPr>
        <p:grpSpPr>
          <a:xfrm>
            <a:off x="33772" y="4489033"/>
            <a:ext cx="2590800" cy="1759367"/>
            <a:chOff x="-243535" y="4014065"/>
            <a:chExt cx="2590800" cy="1759367"/>
          </a:xfrm>
        </p:grpSpPr>
        <p:pic>
          <p:nvPicPr>
            <p:cNvPr id="41" name="Picture 2" descr="W:\ALMF_poster\LAbday\old versions\VolkerHilsenstein_aug_11_0153.JPG"/>
            <p:cNvPicPr>
              <a:picLocks noChangeAspect="1" noChangeArrowheads="1"/>
            </p:cNvPicPr>
            <p:nvPr/>
          </p:nvPicPr>
          <p:blipFill>
            <a:blip r:embed="rId7" cstate="print"/>
            <a:srcRect l="6452" t="6516" r="6451" b="25672"/>
            <a:stretch>
              <a:fillRect/>
            </a:stretch>
          </p:blipFill>
          <p:spPr bwMode="auto">
            <a:xfrm>
              <a:off x="386535" y="4014065"/>
              <a:ext cx="1260140" cy="1474450"/>
            </a:xfrm>
            <a:prstGeom prst="rect">
              <a:avLst/>
            </a:prstGeom>
            <a:noFill/>
          </p:spPr>
        </p:pic>
        <p:sp>
          <p:nvSpPr>
            <p:cNvPr id="42" name="Text Box 19"/>
            <p:cNvSpPr txBox="1">
              <a:spLocks noChangeArrowheads="1"/>
            </p:cNvSpPr>
            <p:nvPr/>
          </p:nvSpPr>
          <p:spPr bwMode="auto">
            <a:xfrm>
              <a:off x="-243535" y="5465655"/>
              <a:ext cx="2590800" cy="307777"/>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Volker Hilsenstein </a:t>
              </a:r>
            </a:p>
          </p:txBody>
        </p:sp>
      </p:grpSp>
      <p:grpSp>
        <p:nvGrpSpPr>
          <p:cNvPr id="44" name="Group 43"/>
          <p:cNvGrpSpPr/>
          <p:nvPr/>
        </p:nvGrpSpPr>
        <p:grpSpPr>
          <a:xfrm>
            <a:off x="6691936" y="4633916"/>
            <a:ext cx="2375864" cy="1614484"/>
            <a:chOff x="3376116" y="3623806"/>
            <a:chExt cx="2590800" cy="1760540"/>
          </a:xfrm>
        </p:grpSpPr>
        <p:pic>
          <p:nvPicPr>
            <p:cNvPr id="45" name="Picture 2" descr="http://www-db.embl.de/EMBLPersonGroup-PersonPicture/GetPicture?ID=CP-60006396.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9617" y="3623806"/>
              <a:ext cx="1293706" cy="1460636"/>
            </a:xfrm>
            <a:prstGeom prst="rect">
              <a:avLst/>
            </a:prstGeom>
            <a:noFill/>
            <a:extLst>
              <a:ext uri="{909E8E84-426E-40dd-AFC4-6F175D3DCCD1}">
                <a14:hiddenFill xmlns:a14="http://schemas.microsoft.com/office/drawing/2010/main">
                  <a:solidFill>
                    <a:srgbClr val="FFFFFF"/>
                  </a:solidFill>
                </a14:hiddenFill>
              </a:ext>
            </a:extLst>
          </p:spPr>
        </p:pic>
        <p:sp>
          <p:nvSpPr>
            <p:cNvPr id="46" name="Text Box 24"/>
            <p:cNvSpPr txBox="1">
              <a:spLocks noChangeArrowheads="1"/>
            </p:cNvSpPr>
            <p:nvPr/>
          </p:nvSpPr>
          <p:spPr bwMode="auto">
            <a:xfrm>
              <a:off x="3376116" y="5048726"/>
              <a:ext cx="2590800" cy="335620"/>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Marko Lampe</a:t>
              </a:r>
            </a:p>
          </p:txBody>
        </p:sp>
      </p:grpSp>
      <p:sp>
        <p:nvSpPr>
          <p:cNvPr id="47" name="Rectangle 46"/>
          <p:cNvSpPr/>
          <p:nvPr/>
        </p:nvSpPr>
        <p:spPr>
          <a:xfrm>
            <a:off x="3888468" y="3236158"/>
            <a:ext cx="1303562" cy="307777"/>
          </a:xfrm>
          <a:prstGeom prst="rect">
            <a:avLst/>
          </a:prstGeom>
        </p:spPr>
        <p:txBody>
          <a:bodyPr wrap="none">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Head of Facility</a:t>
            </a:r>
          </a:p>
        </p:txBody>
      </p:sp>
      <p:grpSp>
        <p:nvGrpSpPr>
          <p:cNvPr id="2" name="Group 1"/>
          <p:cNvGrpSpPr/>
          <p:nvPr/>
        </p:nvGrpSpPr>
        <p:grpSpPr>
          <a:xfrm>
            <a:off x="0" y="2490119"/>
            <a:ext cx="2590800" cy="1593154"/>
            <a:chOff x="256728" y="1767554"/>
            <a:chExt cx="2590800" cy="1593154"/>
          </a:xfrm>
        </p:grpSpPr>
        <p:pic>
          <p:nvPicPr>
            <p:cNvPr id="43" name="Picture 2" descr="http://www-db.embl.de/EMBLPersonGroup-PersonPicture/GetPicture?ID=CP-60013534.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0570" y="1767554"/>
              <a:ext cx="1158042" cy="1307466"/>
            </a:xfrm>
            <a:prstGeom prst="rect">
              <a:avLst/>
            </a:prstGeom>
            <a:noFill/>
            <a:extLst>
              <a:ext uri="{909E8E84-426E-40dd-AFC4-6F175D3DCCD1}">
                <a14:hiddenFill xmlns:a14="http://schemas.microsoft.com/office/drawing/2010/main">
                  <a:solidFill>
                    <a:srgbClr val="FFFFFF"/>
                  </a:solidFill>
                </a14:hiddenFill>
              </a:ext>
            </a:extLst>
          </p:spPr>
        </p:pic>
        <p:sp>
          <p:nvSpPr>
            <p:cNvPr id="48" name="Text Box 24"/>
            <p:cNvSpPr txBox="1">
              <a:spLocks noChangeArrowheads="1"/>
            </p:cNvSpPr>
            <p:nvPr/>
          </p:nvSpPr>
          <p:spPr bwMode="auto">
            <a:xfrm>
              <a:off x="256728" y="3052733"/>
              <a:ext cx="2590800" cy="307975"/>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Sabine </a:t>
              </a:r>
              <a:r>
                <a:rPr lang="en-US" sz="1400" dirty="0" err="1">
                  <a:solidFill>
                    <a:srgbClr val="000000"/>
                  </a:solidFill>
                  <a:latin typeface="Calibri" panose="020F0502020204030204" pitchFamily="34" charset="0"/>
                  <a:ea typeface="ＭＳ Ｐゴシック" pitchFamily="1" charset="-128"/>
                </a:rPr>
                <a:t>Reither</a:t>
              </a:r>
              <a:endParaRPr lang="en-US" sz="1400" dirty="0">
                <a:solidFill>
                  <a:srgbClr val="000000"/>
                </a:solidFill>
                <a:latin typeface="Calibri" panose="020F0502020204030204" pitchFamily="34" charset="0"/>
                <a:ea typeface="ＭＳ Ｐゴシック" pitchFamily="1" charset="-128"/>
              </a:endParaRPr>
            </a:p>
          </p:txBody>
        </p:sp>
      </p:grpSp>
      <p:grpSp>
        <p:nvGrpSpPr>
          <p:cNvPr id="4" name="Group 3"/>
          <p:cNvGrpSpPr/>
          <p:nvPr/>
        </p:nvGrpSpPr>
        <p:grpSpPr>
          <a:xfrm>
            <a:off x="6476999" y="2480723"/>
            <a:ext cx="2590801" cy="1631154"/>
            <a:chOff x="6733727" y="1472479"/>
            <a:chExt cx="2590801" cy="1631154"/>
          </a:xfrm>
        </p:grpSpPr>
        <p:sp>
          <p:nvSpPr>
            <p:cNvPr id="28" name="Text Box 3"/>
            <p:cNvSpPr txBox="1">
              <a:spLocks noChangeArrowheads="1"/>
            </p:cNvSpPr>
            <p:nvPr/>
          </p:nvSpPr>
          <p:spPr bwMode="auto">
            <a:xfrm>
              <a:off x="6733727" y="2795856"/>
              <a:ext cx="2590801" cy="307777"/>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Aliaksandr Halavatyi</a:t>
              </a:r>
            </a:p>
          </p:txBody>
        </p:sp>
        <p:pic>
          <p:nvPicPr>
            <p:cNvPr id="376834" name="Picture 2" descr="Aliaksandr Halavatyi"/>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40546" y="1472479"/>
              <a:ext cx="1198393" cy="13530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4919827" y="4629120"/>
            <a:ext cx="2590800" cy="1619280"/>
            <a:chOff x="4645496" y="3835088"/>
            <a:chExt cx="2590800" cy="1619280"/>
          </a:xfrm>
        </p:grpSpPr>
        <p:pic>
          <p:nvPicPr>
            <p:cNvPr id="376836" name="Picture 4" descr="Tobias Rass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52082" y="3835088"/>
              <a:ext cx="1166564" cy="1317089"/>
            </a:xfrm>
            <a:prstGeom prst="rect">
              <a:avLst/>
            </a:prstGeom>
            <a:noFill/>
            <a:extLst>
              <a:ext uri="{909E8E84-426E-40dd-AFC4-6F175D3DCCD1}">
                <a14:hiddenFill xmlns:a14="http://schemas.microsoft.com/office/drawing/2010/main">
                  <a:solidFill>
                    <a:srgbClr val="FFFFFF"/>
                  </a:solidFill>
                </a14:hiddenFill>
              </a:ext>
            </a:extLst>
          </p:spPr>
        </p:pic>
        <p:sp>
          <p:nvSpPr>
            <p:cNvPr id="50" name="Text Box 6"/>
            <p:cNvSpPr txBox="1">
              <a:spLocks noChangeArrowheads="1"/>
            </p:cNvSpPr>
            <p:nvPr/>
          </p:nvSpPr>
          <p:spPr bwMode="auto">
            <a:xfrm>
              <a:off x="4645496" y="5146393"/>
              <a:ext cx="2590800" cy="307975"/>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Tobias Rasse</a:t>
              </a:r>
            </a:p>
          </p:txBody>
        </p:sp>
      </p:grpSp>
      <p:sp>
        <p:nvSpPr>
          <p:cNvPr id="51" name="TextBox 50"/>
          <p:cNvSpPr txBox="1"/>
          <p:nvPr/>
        </p:nvSpPr>
        <p:spPr>
          <a:xfrm>
            <a:off x="1066800" y="1276290"/>
            <a:ext cx="7467600" cy="400110"/>
          </a:xfrm>
          <a:prstGeom prst="rect">
            <a:avLst/>
          </a:prstGeom>
          <a:noFill/>
        </p:spPr>
        <p:txBody>
          <a:bodyPr wrap="square" rtlCol="0">
            <a:spAutoFit/>
          </a:bodyPr>
          <a:lstStyle/>
          <a:p>
            <a:pPr marL="285750" indent="-285750">
              <a:buFont typeface="Arial"/>
              <a:buChar char="•"/>
            </a:pPr>
            <a:r>
              <a:rPr lang="en-US" sz="2000" dirty="0" smtClean="0"/>
              <a:t>Since 1998 serving </a:t>
            </a:r>
            <a:r>
              <a:rPr lang="en-US" sz="2000" dirty="0"/>
              <a:t>EMBL scientists and international </a:t>
            </a:r>
            <a:r>
              <a:rPr lang="en-US" sz="2000" dirty="0" smtClean="0"/>
              <a:t>visitors</a:t>
            </a:r>
          </a:p>
        </p:txBody>
      </p:sp>
    </p:spTree>
    <p:extLst>
      <p:ext uri="{BB962C8B-B14F-4D97-AF65-F5344CB8AC3E}">
        <p14:creationId xmlns:p14="http://schemas.microsoft.com/office/powerpoint/2010/main" val="3232315283"/>
      </p:ext>
    </p:extLst>
  </p:cSld>
  <p:clrMapOvr>
    <a:masterClrMapping/>
  </p:clrMapOvr>
  <mc:AlternateContent xmlns:mc="http://schemas.openxmlformats.org/markup-compatibility/2006" xmlns:p14="http://schemas.microsoft.com/office/powerpoint/2010/main">
    <mc:Choice Requires="p14">
      <p:transition spd="slow" p14:dur="2000" advTm="491"/>
    </mc:Choice>
    <mc:Fallback xmlns="">
      <p:transition xmlns:p14="http://schemas.microsoft.com/office/powerpoint/2010/main" spd="slow" advTm="491"/>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9372600" y="3886200"/>
            <a:ext cx="2787943" cy="923330"/>
          </a:xfrm>
          <a:prstGeom prst="rect">
            <a:avLst/>
          </a:prstGeom>
          <a:noFill/>
        </p:spPr>
        <p:txBody>
          <a:bodyPr wrap="none" rtlCol="0">
            <a:spAutoFit/>
          </a:bodyPr>
          <a:lstStyle/>
          <a:p>
            <a:r>
              <a:rPr lang="en-US" dirty="0" err="1" smtClean="0"/>
              <a:t>Todo</a:t>
            </a:r>
            <a:r>
              <a:rPr lang="en-US" dirty="0" smtClean="0"/>
              <a:t>: </a:t>
            </a:r>
          </a:p>
          <a:p>
            <a:pPr marL="285750" indent="-285750">
              <a:buFontTx/>
              <a:buChar char="-"/>
            </a:pPr>
            <a:r>
              <a:rPr lang="en-US" dirty="0" smtClean="0"/>
              <a:t>add references</a:t>
            </a:r>
          </a:p>
          <a:p>
            <a:pPr marL="285750" indent="-285750">
              <a:buFontTx/>
              <a:buChar char="-"/>
            </a:pPr>
            <a:r>
              <a:rPr lang="en-US" dirty="0" smtClean="0"/>
              <a:t>Look for more synonyms</a:t>
            </a:r>
          </a:p>
        </p:txBody>
      </p:sp>
      <p:cxnSp>
        <p:nvCxnSpPr>
          <p:cNvPr id="17" name="Straight Arrow Connector 16"/>
          <p:cNvCxnSpPr/>
          <p:nvPr/>
        </p:nvCxnSpPr>
        <p:spPr>
          <a:xfrm flipH="1">
            <a:off x="2895600" y="3962400"/>
            <a:ext cx="542234"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3"/>
          <a:stretch>
            <a:fillRect/>
          </a:stretch>
        </p:blipFill>
        <p:spPr>
          <a:xfrm>
            <a:off x="694635" y="381000"/>
            <a:ext cx="1168400" cy="1168400"/>
          </a:xfrm>
          <a:prstGeom prst="rect">
            <a:avLst/>
          </a:prstGeom>
        </p:spPr>
      </p:pic>
      <p:pic>
        <p:nvPicPr>
          <p:cNvPr id="28" name="Picture 27"/>
          <p:cNvPicPr>
            <a:picLocks noChangeAspect="1"/>
          </p:cNvPicPr>
          <p:nvPr/>
        </p:nvPicPr>
        <p:blipFill>
          <a:blip r:embed="rId4"/>
          <a:stretch>
            <a:fillRect/>
          </a:stretch>
        </p:blipFill>
        <p:spPr>
          <a:xfrm>
            <a:off x="1447800" y="4114800"/>
            <a:ext cx="1253435" cy="1253435"/>
          </a:xfrm>
          <a:prstGeom prst="rect">
            <a:avLst/>
          </a:prstGeom>
        </p:spPr>
      </p:pic>
      <p:pic>
        <p:nvPicPr>
          <p:cNvPr id="10" name="Picture 9"/>
          <p:cNvPicPr>
            <a:picLocks noChangeAspect="1"/>
          </p:cNvPicPr>
          <p:nvPr/>
        </p:nvPicPr>
        <p:blipFill>
          <a:blip r:embed="rId5"/>
          <a:stretch>
            <a:fillRect/>
          </a:stretch>
        </p:blipFill>
        <p:spPr>
          <a:xfrm>
            <a:off x="3276600" y="2514600"/>
            <a:ext cx="1244600" cy="1244600"/>
          </a:xfrm>
          <a:prstGeom prst="rect">
            <a:avLst/>
          </a:prstGeom>
        </p:spPr>
      </p:pic>
      <p:sp>
        <p:nvSpPr>
          <p:cNvPr id="14" name="TextBox 13"/>
          <p:cNvSpPr txBox="1"/>
          <p:nvPr/>
        </p:nvSpPr>
        <p:spPr>
          <a:xfrm>
            <a:off x="1913835" y="355937"/>
            <a:ext cx="4386162" cy="1015663"/>
          </a:xfrm>
          <a:prstGeom prst="rect">
            <a:avLst/>
          </a:prstGeom>
          <a:noFill/>
        </p:spPr>
        <p:txBody>
          <a:bodyPr wrap="none" rtlCol="0">
            <a:spAutoFit/>
          </a:bodyPr>
          <a:lstStyle/>
          <a:p>
            <a:r>
              <a:rPr lang="en-US" sz="2000" dirty="0" smtClean="0"/>
              <a:t>Zeiss </a:t>
            </a:r>
            <a:r>
              <a:rPr lang="en-US" sz="2000" b="1" dirty="0" smtClean="0"/>
              <a:t>AIM</a:t>
            </a:r>
            <a:r>
              <a:rPr lang="en-US" sz="2000" dirty="0" smtClean="0"/>
              <a:t> (LSM 510)</a:t>
            </a:r>
          </a:p>
          <a:p>
            <a:r>
              <a:rPr lang="en-US" sz="2000" dirty="0" smtClean="0"/>
              <a:t>Zeiss </a:t>
            </a:r>
            <a:r>
              <a:rPr lang="en-US" sz="2000" b="1" dirty="0" smtClean="0"/>
              <a:t>ZEN Black </a:t>
            </a:r>
            <a:r>
              <a:rPr lang="en-US" sz="2000" dirty="0" smtClean="0"/>
              <a:t>(e.g., LSM 780, LSM 880)</a:t>
            </a:r>
          </a:p>
          <a:p>
            <a:r>
              <a:rPr lang="en-US" sz="2000" b="1" dirty="0" smtClean="0">
                <a:solidFill>
                  <a:schemeClr val="accent1"/>
                </a:solidFill>
              </a:rPr>
              <a:t>Visual Basic Programming </a:t>
            </a:r>
            <a:r>
              <a:rPr lang="en-US" sz="2000" b="1" dirty="0">
                <a:solidFill>
                  <a:schemeClr val="accent1"/>
                </a:solidFill>
              </a:rPr>
              <a:t>Interface</a:t>
            </a:r>
          </a:p>
        </p:txBody>
      </p:sp>
      <p:sp>
        <p:nvSpPr>
          <p:cNvPr id="15" name="Rectangle 14"/>
          <p:cNvSpPr/>
          <p:nvPr/>
        </p:nvSpPr>
        <p:spPr>
          <a:xfrm>
            <a:off x="533400" y="5906869"/>
            <a:ext cx="8305800" cy="646331"/>
          </a:xfrm>
          <a:prstGeom prst="rect">
            <a:avLst/>
          </a:prstGeom>
        </p:spPr>
        <p:txBody>
          <a:bodyPr wrap="square">
            <a:spAutoFit/>
          </a:bodyPr>
          <a:lstStyle/>
          <a:p>
            <a:r>
              <a:rPr lang="en-US" dirty="0"/>
              <a:t>[</a:t>
            </a:r>
            <a:r>
              <a:rPr lang="en-US" dirty="0" smtClean="0"/>
              <a:t>1</a:t>
            </a:r>
            <a:r>
              <a:rPr lang="en-US" dirty="0"/>
              <a:t>]</a:t>
            </a:r>
            <a:r>
              <a:rPr lang="en-US" dirty="0" smtClean="0"/>
              <a:t> </a:t>
            </a:r>
            <a:r>
              <a:rPr lang="en-US" dirty="0" err="1" smtClean="0"/>
              <a:t>Rabut</a:t>
            </a:r>
            <a:r>
              <a:rPr lang="en-US" dirty="0" smtClean="0"/>
              <a:t> </a:t>
            </a:r>
            <a:r>
              <a:rPr lang="en-US" dirty="0"/>
              <a:t>and </a:t>
            </a:r>
            <a:r>
              <a:rPr lang="en-US" dirty="0" err="1"/>
              <a:t>Ellenberg</a:t>
            </a:r>
            <a:r>
              <a:rPr lang="en-US" dirty="0"/>
              <a:t>, Automatic real-time three-dimensional cell tracking by fluorescence </a:t>
            </a:r>
            <a:r>
              <a:rPr lang="en-US" dirty="0" smtClean="0"/>
              <a:t>microscopy. J</a:t>
            </a:r>
            <a:r>
              <a:rPr lang="en-US" dirty="0"/>
              <a:t>. Microscopy, </a:t>
            </a:r>
            <a:r>
              <a:rPr lang="en-US" dirty="0" smtClean="0"/>
              <a:t>2004</a:t>
            </a:r>
            <a:endParaRPr lang="en-US" dirty="0"/>
          </a:p>
        </p:txBody>
      </p:sp>
      <p:pic>
        <p:nvPicPr>
          <p:cNvPr id="5" name="Picture 4"/>
          <p:cNvPicPr>
            <a:picLocks noChangeAspect="1"/>
          </p:cNvPicPr>
          <p:nvPr/>
        </p:nvPicPr>
        <p:blipFill>
          <a:blip r:embed="rId6"/>
          <a:stretch>
            <a:fillRect/>
          </a:stretch>
        </p:blipFill>
        <p:spPr>
          <a:xfrm>
            <a:off x="-2057400" y="1524000"/>
            <a:ext cx="1653209" cy="516628"/>
          </a:xfrm>
          <a:prstGeom prst="rect">
            <a:avLst/>
          </a:prstGeom>
        </p:spPr>
      </p:pic>
      <p:pic>
        <p:nvPicPr>
          <p:cNvPr id="6" name="Picture 5"/>
          <p:cNvPicPr>
            <a:picLocks noChangeAspect="1"/>
          </p:cNvPicPr>
          <p:nvPr/>
        </p:nvPicPr>
        <p:blipFill>
          <a:blip r:embed="rId7"/>
          <a:stretch>
            <a:fillRect/>
          </a:stretch>
        </p:blipFill>
        <p:spPr>
          <a:xfrm>
            <a:off x="-1981200" y="2161617"/>
            <a:ext cx="1524000" cy="581583"/>
          </a:xfrm>
          <a:prstGeom prst="rect">
            <a:avLst/>
          </a:prstGeom>
        </p:spPr>
      </p:pic>
      <p:pic>
        <p:nvPicPr>
          <p:cNvPr id="7" name="Picture 6"/>
          <p:cNvPicPr>
            <a:picLocks noChangeAspect="1"/>
          </p:cNvPicPr>
          <p:nvPr/>
        </p:nvPicPr>
        <p:blipFill>
          <a:blip r:embed="rId8"/>
          <a:stretch>
            <a:fillRect/>
          </a:stretch>
        </p:blipFill>
        <p:spPr>
          <a:xfrm>
            <a:off x="-1892300" y="2895600"/>
            <a:ext cx="1358900" cy="494478"/>
          </a:xfrm>
          <a:prstGeom prst="rect">
            <a:avLst/>
          </a:prstGeom>
        </p:spPr>
      </p:pic>
      <p:cxnSp>
        <p:nvCxnSpPr>
          <p:cNvPr id="25" name="Straight Arrow Connector 24"/>
          <p:cNvCxnSpPr/>
          <p:nvPr/>
        </p:nvCxnSpPr>
        <p:spPr>
          <a:xfrm>
            <a:off x="3657600" y="1600200"/>
            <a:ext cx="2286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2209800" y="1524000"/>
            <a:ext cx="609600" cy="22860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28600" y="4267200"/>
            <a:ext cx="1566004" cy="830997"/>
          </a:xfrm>
          <a:prstGeom prst="rect">
            <a:avLst/>
          </a:prstGeom>
          <a:noFill/>
        </p:spPr>
        <p:txBody>
          <a:bodyPr wrap="square" rtlCol="0">
            <a:spAutoFit/>
          </a:bodyPr>
          <a:lstStyle/>
          <a:p>
            <a:pPr algn="r"/>
            <a:r>
              <a:rPr lang="en-US" sz="1600" dirty="0" err="1" smtClean="0"/>
              <a:t>ImageJ</a:t>
            </a:r>
            <a:endParaRPr lang="en-US" sz="1600" dirty="0" smtClean="0"/>
          </a:p>
          <a:p>
            <a:pPr algn="r"/>
            <a:r>
              <a:rPr lang="en-US" sz="1600" dirty="0" err="1" smtClean="0"/>
              <a:t>CellProfiler</a:t>
            </a:r>
            <a:endParaRPr lang="en-US" sz="1600" dirty="0" smtClean="0"/>
          </a:p>
          <a:p>
            <a:pPr algn="r"/>
            <a:r>
              <a:rPr lang="en-US" sz="1600" dirty="0" err="1" smtClean="0"/>
              <a:t>CellCognition</a:t>
            </a:r>
            <a:endParaRPr lang="en-US" sz="1600" dirty="0"/>
          </a:p>
        </p:txBody>
      </p:sp>
      <p:pic>
        <p:nvPicPr>
          <p:cNvPr id="20" name="Picture 19"/>
          <p:cNvPicPr>
            <a:picLocks noChangeAspect="1"/>
          </p:cNvPicPr>
          <p:nvPr/>
        </p:nvPicPr>
        <p:blipFill>
          <a:blip r:embed="rId9"/>
          <a:stretch>
            <a:fillRect/>
          </a:stretch>
        </p:blipFill>
        <p:spPr>
          <a:xfrm>
            <a:off x="5410200" y="2053616"/>
            <a:ext cx="3067676" cy="3356584"/>
          </a:xfrm>
          <a:prstGeom prst="rect">
            <a:avLst/>
          </a:prstGeom>
        </p:spPr>
      </p:pic>
      <p:sp>
        <p:nvSpPr>
          <p:cNvPr id="3" name="TextBox 2"/>
          <p:cNvSpPr txBox="1"/>
          <p:nvPr/>
        </p:nvSpPr>
        <p:spPr>
          <a:xfrm>
            <a:off x="6118104" y="1085671"/>
            <a:ext cx="3056095" cy="1200329"/>
          </a:xfrm>
          <a:prstGeom prst="rect">
            <a:avLst/>
          </a:prstGeom>
          <a:noFill/>
        </p:spPr>
        <p:txBody>
          <a:bodyPr wrap="none" rtlCol="0">
            <a:spAutoFit/>
          </a:bodyPr>
          <a:lstStyle/>
          <a:p>
            <a:r>
              <a:rPr lang="en-US" dirty="0" smtClean="0"/>
              <a:t>Custom written visual basic </a:t>
            </a:r>
          </a:p>
          <a:p>
            <a:r>
              <a:rPr lang="en-US" dirty="0" smtClean="0"/>
              <a:t>“Pipeline constructor” </a:t>
            </a:r>
            <a:r>
              <a:rPr lang="en-US" dirty="0"/>
              <a:t>[1]</a:t>
            </a:r>
            <a:endParaRPr lang="en-US" dirty="0" smtClean="0"/>
          </a:p>
          <a:p>
            <a:r>
              <a:rPr lang="en-US" dirty="0" smtClean="0"/>
              <a:t>(</a:t>
            </a:r>
            <a:r>
              <a:rPr lang="en-US" b="1" dirty="0" smtClean="0"/>
              <a:t>Antonio </a:t>
            </a:r>
            <a:r>
              <a:rPr lang="en-US" b="1" dirty="0" err="1" smtClean="0"/>
              <a:t>Politi</a:t>
            </a:r>
            <a:r>
              <a:rPr lang="en-US" dirty="0" smtClean="0"/>
              <a:t>, Jan </a:t>
            </a:r>
            <a:r>
              <a:rPr lang="en-US" dirty="0" err="1" smtClean="0"/>
              <a:t>Ellenberg</a:t>
            </a:r>
            <a:r>
              <a:rPr lang="en-US" dirty="0" smtClean="0"/>
              <a:t>)</a:t>
            </a:r>
          </a:p>
          <a:p>
            <a:r>
              <a:rPr lang="en-US" dirty="0" smtClean="0"/>
              <a:t> </a:t>
            </a:r>
            <a:endParaRPr lang="en-US" dirty="0"/>
          </a:p>
        </p:txBody>
      </p:sp>
      <p:cxnSp>
        <p:nvCxnSpPr>
          <p:cNvPr id="8" name="Straight Arrow Connector 7"/>
          <p:cNvCxnSpPr/>
          <p:nvPr/>
        </p:nvCxnSpPr>
        <p:spPr>
          <a:xfrm>
            <a:off x="4267200" y="1447800"/>
            <a:ext cx="990600" cy="5334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5501307"/>
      </p:ext>
    </p:extLst>
  </p:cSld>
  <p:clrMapOvr>
    <a:masterClrMapping/>
  </p:clrMapOvr>
  <mc:AlternateContent xmlns:mc="http://schemas.openxmlformats.org/markup-compatibility/2006" xmlns:p14="http://schemas.microsoft.com/office/powerpoint/2010/main">
    <mc:Choice Requires="p14">
      <p:transition spd="slow" p14:dur="2000" advTm="34548"/>
    </mc:Choice>
    <mc:Fallback xmlns="">
      <p:transition xmlns:p14="http://schemas.microsoft.com/office/powerpoint/2010/main" spd="slow" advTm="34548"/>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3" cstate="print"/>
          <a:srcRect r="-100"/>
          <a:stretch>
            <a:fillRect/>
          </a:stretch>
        </p:blipFill>
        <p:spPr bwMode="auto">
          <a:xfrm>
            <a:off x="1251854" y="1651017"/>
            <a:ext cx="9416146" cy="3763648"/>
          </a:xfrm>
          <a:prstGeom prst="rect">
            <a:avLst/>
          </a:prstGeom>
          <a:noFill/>
          <a:ln w="9525">
            <a:noFill/>
            <a:miter lim="800000"/>
            <a:headEnd/>
            <a:tailEnd/>
          </a:ln>
          <a:effectLst/>
        </p:spPr>
      </p:pic>
      <p:sp>
        <p:nvSpPr>
          <p:cNvPr id="9" name="Title 1"/>
          <p:cNvSpPr txBox="1">
            <a:spLocks/>
          </p:cNvSpPr>
          <p:nvPr/>
        </p:nvSpPr>
        <p:spPr>
          <a:xfrm>
            <a:off x="457200" y="76200"/>
            <a:ext cx="8229600" cy="114300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Automated FRAP Microscopy on ER Exit Sites</a:t>
            </a:r>
            <a:endParaRPr lang="en-US" sz="2000" dirty="0">
              <a:solidFill>
                <a:srgbClr val="00B050"/>
              </a:solidFill>
            </a:endParaRPr>
          </a:p>
        </p:txBody>
      </p:sp>
      <p:pic>
        <p:nvPicPr>
          <p:cNvPr id="12" name="Picture 11"/>
          <p:cNvPicPr>
            <a:picLocks noChangeAspect="1"/>
          </p:cNvPicPr>
          <p:nvPr/>
        </p:nvPicPr>
        <p:blipFill>
          <a:blip r:embed="rId4"/>
          <a:stretch>
            <a:fillRect/>
          </a:stretch>
        </p:blipFill>
        <p:spPr>
          <a:xfrm>
            <a:off x="228600" y="2207736"/>
            <a:ext cx="787400" cy="787400"/>
          </a:xfrm>
          <a:prstGeom prst="rect">
            <a:avLst/>
          </a:prstGeom>
        </p:spPr>
      </p:pic>
      <p:pic>
        <p:nvPicPr>
          <p:cNvPr id="13" name="Picture 12"/>
          <p:cNvPicPr>
            <a:picLocks noChangeAspect="1"/>
          </p:cNvPicPr>
          <p:nvPr/>
        </p:nvPicPr>
        <p:blipFill>
          <a:blip r:embed="rId5"/>
          <a:stretch>
            <a:fillRect/>
          </a:stretch>
        </p:blipFill>
        <p:spPr>
          <a:xfrm>
            <a:off x="304800" y="4112736"/>
            <a:ext cx="635000" cy="635000"/>
          </a:xfrm>
          <a:prstGeom prst="rect">
            <a:avLst/>
          </a:prstGeom>
        </p:spPr>
      </p:pic>
      <p:sp>
        <p:nvSpPr>
          <p:cNvPr id="10" name="TextBox 9"/>
          <p:cNvSpPr txBox="1"/>
          <p:nvPr/>
        </p:nvSpPr>
        <p:spPr>
          <a:xfrm>
            <a:off x="129892" y="1547336"/>
            <a:ext cx="936111" cy="646331"/>
          </a:xfrm>
          <a:prstGeom prst="rect">
            <a:avLst/>
          </a:prstGeom>
          <a:noFill/>
        </p:spPr>
        <p:txBody>
          <a:bodyPr wrap="none" rtlCol="0">
            <a:spAutoFit/>
          </a:bodyPr>
          <a:lstStyle/>
          <a:p>
            <a:pPr algn="ctr"/>
            <a:r>
              <a:rPr lang="en-US" dirty="0" smtClean="0"/>
              <a:t>Zeiss</a:t>
            </a:r>
            <a:br>
              <a:rPr lang="en-US" dirty="0" smtClean="0"/>
            </a:br>
            <a:r>
              <a:rPr lang="en-US" dirty="0" smtClean="0"/>
              <a:t>LSM780</a:t>
            </a:r>
            <a:endParaRPr lang="en-US" dirty="0"/>
          </a:p>
        </p:txBody>
      </p:sp>
      <p:sp>
        <p:nvSpPr>
          <p:cNvPr id="15" name="TextBox 14"/>
          <p:cNvSpPr txBox="1"/>
          <p:nvPr/>
        </p:nvSpPr>
        <p:spPr>
          <a:xfrm>
            <a:off x="0" y="3387804"/>
            <a:ext cx="1272892" cy="369332"/>
          </a:xfrm>
          <a:prstGeom prst="rect">
            <a:avLst/>
          </a:prstGeom>
          <a:noFill/>
        </p:spPr>
        <p:txBody>
          <a:bodyPr wrap="none" rtlCol="0">
            <a:spAutoFit/>
          </a:bodyPr>
          <a:lstStyle/>
          <a:p>
            <a:r>
              <a:rPr lang="en-US" dirty="0" smtClean="0"/>
              <a:t>Visual Basic</a:t>
            </a:r>
            <a:endParaRPr lang="en-US" dirty="0"/>
          </a:p>
        </p:txBody>
      </p:sp>
      <p:sp>
        <p:nvSpPr>
          <p:cNvPr id="16" name="TextBox 15"/>
          <p:cNvSpPr txBox="1"/>
          <p:nvPr/>
        </p:nvSpPr>
        <p:spPr>
          <a:xfrm>
            <a:off x="206092" y="4747736"/>
            <a:ext cx="834896" cy="369332"/>
          </a:xfrm>
          <a:prstGeom prst="rect">
            <a:avLst/>
          </a:prstGeom>
          <a:noFill/>
        </p:spPr>
        <p:txBody>
          <a:bodyPr wrap="none" rtlCol="0">
            <a:spAutoFit/>
          </a:bodyPr>
          <a:lstStyle/>
          <a:p>
            <a:r>
              <a:rPr lang="en-US" dirty="0" err="1" smtClean="0"/>
              <a:t>ImageJ</a:t>
            </a:r>
            <a:endParaRPr lang="en-US" dirty="0"/>
          </a:p>
        </p:txBody>
      </p:sp>
      <p:cxnSp>
        <p:nvCxnSpPr>
          <p:cNvPr id="17" name="Straight Arrow Connector 16"/>
          <p:cNvCxnSpPr>
            <a:stCxn id="12" idx="2"/>
            <a:endCxn id="15" idx="0"/>
          </p:cNvCxnSpPr>
          <p:nvPr/>
        </p:nvCxnSpPr>
        <p:spPr>
          <a:xfrm>
            <a:off x="622300" y="2995136"/>
            <a:ext cx="14146" cy="3926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5" idx="2"/>
            <a:endCxn id="13" idx="0"/>
          </p:cNvCxnSpPr>
          <p:nvPr/>
        </p:nvCxnSpPr>
        <p:spPr>
          <a:xfrm flipH="1">
            <a:off x="622300" y="3757136"/>
            <a:ext cx="14146" cy="35560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grpSp>
        <p:nvGrpSpPr>
          <p:cNvPr id="47" name="Group 46"/>
          <p:cNvGrpSpPr/>
          <p:nvPr/>
        </p:nvGrpSpPr>
        <p:grpSpPr>
          <a:xfrm>
            <a:off x="2187292" y="1371600"/>
            <a:ext cx="6019800" cy="304800"/>
            <a:chOff x="2209800" y="1600200"/>
            <a:chExt cx="6019800" cy="304800"/>
          </a:xfrm>
        </p:grpSpPr>
        <p:cxnSp>
          <p:nvCxnSpPr>
            <p:cNvPr id="41" name="Straight Arrow Connector 40"/>
            <p:cNvCxnSpPr/>
            <p:nvPr/>
          </p:nvCxnSpPr>
          <p:spPr>
            <a:xfrm>
              <a:off x="2209800" y="1600200"/>
              <a:ext cx="0" cy="30480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2209800" y="1600200"/>
              <a:ext cx="6019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8229600" y="16002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48" name="TextBox 47"/>
          <p:cNvSpPr txBox="1"/>
          <p:nvPr/>
        </p:nvSpPr>
        <p:spPr>
          <a:xfrm>
            <a:off x="3712966" y="990600"/>
            <a:ext cx="2665326" cy="369332"/>
          </a:xfrm>
          <a:prstGeom prst="rect">
            <a:avLst/>
          </a:prstGeom>
          <a:noFill/>
        </p:spPr>
        <p:txBody>
          <a:bodyPr wrap="none" rtlCol="0">
            <a:spAutoFit/>
          </a:bodyPr>
          <a:lstStyle/>
          <a:p>
            <a:r>
              <a:rPr lang="en-US" dirty="0" smtClean="0"/>
              <a:t>Move to next grid position</a:t>
            </a:r>
            <a:endParaRPr lang="en-US" dirty="0"/>
          </a:p>
        </p:txBody>
      </p:sp>
      <p:sp>
        <p:nvSpPr>
          <p:cNvPr id="3" name="Rectangle 2"/>
          <p:cNvSpPr/>
          <p:nvPr/>
        </p:nvSpPr>
        <p:spPr>
          <a:xfrm>
            <a:off x="4008746" y="4453588"/>
            <a:ext cx="116549" cy="116553"/>
          </a:xfrm>
          <a:prstGeom prst="rect">
            <a:avLst/>
          </a:prstGeom>
          <a:noFill/>
          <a:ln w="28575"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76200" y="6324600"/>
            <a:ext cx="8305800" cy="523220"/>
          </a:xfrm>
          <a:prstGeom prst="rect">
            <a:avLst/>
          </a:prstGeom>
        </p:spPr>
        <p:txBody>
          <a:bodyPr wrap="square">
            <a:spAutoFit/>
          </a:bodyPr>
          <a:lstStyle/>
          <a:p>
            <a:r>
              <a:rPr lang="en-US" sz="1400" dirty="0" smtClean="0"/>
              <a:t>Tischer et al., Adaptive Feedback Microscopy (2014) Methods in Cell Biology </a:t>
            </a:r>
          </a:p>
          <a:p>
            <a:r>
              <a:rPr lang="en-US" sz="1400" dirty="0" err="1" smtClean="0"/>
              <a:t>Halavatyi</a:t>
            </a:r>
            <a:r>
              <a:rPr lang="en-US" sz="1400" dirty="0" smtClean="0"/>
              <a:t> et al., High-throughput Microscopy (2016) GIT Imaging and Microscopy</a:t>
            </a:r>
            <a:endParaRPr lang="en-US" sz="1400" dirty="0"/>
          </a:p>
        </p:txBody>
      </p:sp>
      <p:sp>
        <p:nvSpPr>
          <p:cNvPr id="4" name="Rectangle 3"/>
          <p:cNvSpPr/>
          <p:nvPr/>
        </p:nvSpPr>
        <p:spPr>
          <a:xfrm>
            <a:off x="6934200" y="621268"/>
            <a:ext cx="2150123" cy="369332"/>
          </a:xfrm>
          <a:prstGeom prst="rect">
            <a:avLst/>
          </a:prstGeom>
        </p:spPr>
        <p:txBody>
          <a:bodyPr wrap="none">
            <a:spAutoFit/>
          </a:bodyPr>
          <a:lstStyle/>
          <a:p>
            <a:r>
              <a:rPr lang="en-US" b="1" dirty="0" err="1"/>
              <a:t>Aliaksandr</a:t>
            </a:r>
            <a:r>
              <a:rPr lang="en-US" b="1" dirty="0"/>
              <a:t> </a:t>
            </a:r>
            <a:r>
              <a:rPr lang="en-US" b="1" dirty="0" err="1" smtClean="0"/>
              <a:t>Halavatyi</a:t>
            </a:r>
            <a:endParaRPr lang="en-US" dirty="0"/>
          </a:p>
        </p:txBody>
      </p:sp>
    </p:spTree>
    <p:custDataLst>
      <p:tags r:id="rId1"/>
    </p:custDataLst>
    <p:extLst>
      <p:ext uri="{BB962C8B-B14F-4D97-AF65-F5344CB8AC3E}">
        <p14:creationId xmlns:p14="http://schemas.microsoft.com/office/powerpoint/2010/main" val="1347319876"/>
      </p:ext>
    </p:extLst>
  </p:cSld>
  <p:clrMapOvr>
    <a:masterClrMapping/>
  </p:clrMapOvr>
  <mc:AlternateContent xmlns:mc="http://schemas.openxmlformats.org/markup-compatibility/2006" xmlns:p14="http://schemas.microsoft.com/office/powerpoint/2010/main">
    <mc:Choice Requires="p14">
      <p:transition spd="slow" p14:dur="2000" advTm="127403"/>
    </mc:Choice>
    <mc:Fallback xmlns="">
      <p:transition xmlns:p14="http://schemas.microsoft.com/office/powerpoint/2010/main" spd="slow" advTm="127403"/>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6"/>
          <p:cNvPicPr>
            <a:picLocks noChangeAspect="1" noChangeArrowheads="1"/>
          </p:cNvPicPr>
          <p:nvPr/>
        </p:nvPicPr>
        <p:blipFill>
          <a:blip r:embed="rId2" cstate="print"/>
          <a:srcRect/>
          <a:stretch>
            <a:fillRect/>
          </a:stretch>
        </p:blipFill>
        <p:spPr bwMode="auto">
          <a:xfrm>
            <a:off x="3439415" y="2167131"/>
            <a:ext cx="1676400" cy="1710139"/>
          </a:xfrm>
          <a:prstGeom prst="rect">
            <a:avLst/>
          </a:prstGeom>
          <a:ln>
            <a:solidFill>
              <a:schemeClr val="tx2"/>
            </a:solidFill>
          </a:ln>
          <a:effectLst>
            <a:outerShdw blurRad="177800" dist="76200" dir="2700000" algn="tl" rotWithShape="0">
              <a:srgbClr val="333333">
                <a:alpha val="43000"/>
              </a:srgbClr>
            </a:outerShdw>
          </a:effectLst>
        </p:spPr>
      </p:pic>
      <p:pic>
        <p:nvPicPr>
          <p:cNvPr id="14" name="Picture 13"/>
          <p:cNvPicPr>
            <a:picLocks noChangeAspect="1"/>
          </p:cNvPicPr>
          <p:nvPr/>
        </p:nvPicPr>
        <p:blipFill>
          <a:blip r:embed="rId3"/>
          <a:stretch>
            <a:fillRect/>
          </a:stretch>
        </p:blipFill>
        <p:spPr>
          <a:xfrm>
            <a:off x="2184400" y="2362200"/>
            <a:ext cx="787400" cy="787400"/>
          </a:xfrm>
          <a:prstGeom prst="rect">
            <a:avLst/>
          </a:prstGeom>
        </p:spPr>
      </p:pic>
      <p:pic>
        <p:nvPicPr>
          <p:cNvPr id="15" name="Picture 14"/>
          <p:cNvPicPr>
            <a:picLocks noChangeAspect="1"/>
          </p:cNvPicPr>
          <p:nvPr/>
        </p:nvPicPr>
        <p:blipFill>
          <a:blip r:embed="rId4"/>
          <a:stretch>
            <a:fillRect/>
          </a:stretch>
        </p:blipFill>
        <p:spPr>
          <a:xfrm>
            <a:off x="2209800" y="4800600"/>
            <a:ext cx="762000" cy="762000"/>
          </a:xfrm>
          <a:prstGeom prst="rect">
            <a:avLst/>
          </a:prstGeom>
        </p:spPr>
      </p:pic>
      <p:sp>
        <p:nvSpPr>
          <p:cNvPr id="16" name="TextBox 15"/>
          <p:cNvSpPr txBox="1"/>
          <p:nvPr/>
        </p:nvSpPr>
        <p:spPr>
          <a:xfrm>
            <a:off x="609600" y="2438400"/>
            <a:ext cx="1503837" cy="646331"/>
          </a:xfrm>
          <a:prstGeom prst="rect">
            <a:avLst/>
          </a:prstGeom>
          <a:noFill/>
        </p:spPr>
        <p:txBody>
          <a:bodyPr wrap="none" rtlCol="0">
            <a:spAutoFit/>
          </a:bodyPr>
          <a:lstStyle/>
          <a:p>
            <a:r>
              <a:rPr lang="en-US" dirty="0" smtClean="0">
                <a:solidFill>
                  <a:srgbClr val="FF0000"/>
                </a:solidFill>
              </a:rPr>
              <a:t>Leica confocal</a:t>
            </a:r>
          </a:p>
          <a:p>
            <a:r>
              <a:rPr lang="en-US" dirty="0" smtClean="0">
                <a:solidFill>
                  <a:srgbClr val="3366FF"/>
                </a:solidFill>
              </a:rPr>
              <a:t>Zeiss confocal</a:t>
            </a:r>
            <a:endParaRPr lang="en-US" dirty="0">
              <a:solidFill>
                <a:srgbClr val="3366FF"/>
              </a:solidFill>
            </a:endParaRPr>
          </a:p>
        </p:txBody>
      </p:sp>
      <p:sp>
        <p:nvSpPr>
          <p:cNvPr id="17" name="Rectangle 16"/>
          <p:cNvSpPr/>
          <p:nvPr/>
        </p:nvSpPr>
        <p:spPr>
          <a:xfrm>
            <a:off x="76200" y="6324600"/>
            <a:ext cx="9067800" cy="523220"/>
          </a:xfrm>
          <a:prstGeom prst="rect">
            <a:avLst/>
          </a:prstGeom>
        </p:spPr>
        <p:txBody>
          <a:bodyPr wrap="square">
            <a:spAutoFit/>
          </a:bodyPr>
          <a:lstStyle/>
          <a:p>
            <a:r>
              <a:rPr lang="en-US" sz="1400" dirty="0" smtClean="0"/>
              <a:t>[1] </a:t>
            </a:r>
            <a:r>
              <a:rPr lang="en-US" sz="1400" dirty="0" err="1" smtClean="0"/>
              <a:t>Wachsmuth</a:t>
            </a:r>
            <a:r>
              <a:rPr lang="en-US" sz="1400" dirty="0" smtClean="0"/>
              <a:t> et al., </a:t>
            </a:r>
            <a:r>
              <a:rPr lang="en-US" sz="1400" dirty="0"/>
              <a:t>High-throughput </a:t>
            </a:r>
            <a:r>
              <a:rPr lang="en-US" sz="1400" dirty="0" smtClean="0"/>
              <a:t>microscopy </a:t>
            </a:r>
            <a:r>
              <a:rPr lang="en-US" sz="1400" dirty="0"/>
              <a:t>f</a:t>
            </a:r>
            <a:r>
              <a:rPr lang="en-US" sz="1400" dirty="0" smtClean="0"/>
              <a:t>luorescence </a:t>
            </a:r>
            <a:r>
              <a:rPr lang="en-US" sz="1400" dirty="0"/>
              <a:t>c</a:t>
            </a:r>
            <a:r>
              <a:rPr lang="en-US" sz="1400" dirty="0" smtClean="0"/>
              <a:t>orrelation </a:t>
            </a:r>
            <a:r>
              <a:rPr lang="en-US" sz="1400" dirty="0"/>
              <a:t>s</a:t>
            </a:r>
            <a:r>
              <a:rPr lang="en-US" sz="1400" dirty="0" smtClean="0"/>
              <a:t>pectroscopy… (2014) Nature Biotechnology</a:t>
            </a:r>
          </a:p>
          <a:p>
            <a:r>
              <a:rPr lang="en-US" sz="1400" dirty="0" smtClean="0"/>
              <a:t>[2] Conrad et al., </a:t>
            </a:r>
            <a:r>
              <a:rPr lang="en-US" sz="1400" dirty="0" err="1" smtClean="0"/>
              <a:t>MicroPilot</a:t>
            </a:r>
            <a:r>
              <a:rPr lang="en-US" sz="1400" dirty="0" smtClean="0"/>
              <a:t>: Automation of fluorescence microscopy …  </a:t>
            </a:r>
            <a:r>
              <a:rPr lang="en-US" sz="1400" dirty="0"/>
              <a:t>(2011</a:t>
            </a:r>
            <a:r>
              <a:rPr lang="en-US" sz="1400" dirty="0" smtClean="0"/>
              <a:t>) Nature Methods</a:t>
            </a:r>
          </a:p>
        </p:txBody>
      </p:sp>
      <p:sp>
        <p:nvSpPr>
          <p:cNvPr id="18" name="TextBox 17"/>
          <p:cNvSpPr txBox="1"/>
          <p:nvPr/>
        </p:nvSpPr>
        <p:spPr>
          <a:xfrm>
            <a:off x="762000" y="4800600"/>
            <a:ext cx="1191289" cy="646331"/>
          </a:xfrm>
          <a:prstGeom prst="rect">
            <a:avLst/>
          </a:prstGeom>
          <a:noFill/>
        </p:spPr>
        <p:txBody>
          <a:bodyPr wrap="none" rtlCol="0">
            <a:spAutoFit/>
          </a:bodyPr>
          <a:lstStyle/>
          <a:p>
            <a:r>
              <a:rPr lang="en-US" dirty="0" err="1" smtClean="0">
                <a:solidFill>
                  <a:srgbClr val="FF0000"/>
                </a:solidFill>
              </a:rPr>
              <a:t>Micropilot</a:t>
            </a:r>
            <a:endParaRPr lang="en-US" dirty="0" smtClean="0">
              <a:solidFill>
                <a:srgbClr val="FF0000"/>
              </a:solidFill>
            </a:endParaRPr>
          </a:p>
          <a:p>
            <a:r>
              <a:rPr lang="en-US" dirty="0" err="1" smtClean="0">
                <a:solidFill>
                  <a:srgbClr val="3366FF"/>
                </a:solidFill>
              </a:rPr>
              <a:t>ImageJ</a:t>
            </a:r>
            <a:r>
              <a:rPr lang="en-US" dirty="0" smtClean="0">
                <a:solidFill>
                  <a:srgbClr val="3366FF"/>
                </a:solidFill>
              </a:rPr>
              <a:t>/Fiji</a:t>
            </a:r>
          </a:p>
        </p:txBody>
      </p:sp>
      <p:grpSp>
        <p:nvGrpSpPr>
          <p:cNvPr id="22" name="Group 21"/>
          <p:cNvGrpSpPr/>
          <p:nvPr/>
        </p:nvGrpSpPr>
        <p:grpSpPr>
          <a:xfrm>
            <a:off x="3439415" y="4072131"/>
            <a:ext cx="2090065" cy="1642869"/>
            <a:chOff x="6696191" y="2391666"/>
            <a:chExt cx="2090065" cy="1642869"/>
          </a:xfrm>
        </p:grpSpPr>
        <p:grpSp>
          <p:nvGrpSpPr>
            <p:cNvPr id="23" name="Group 22"/>
            <p:cNvGrpSpPr/>
            <p:nvPr/>
          </p:nvGrpSpPr>
          <p:grpSpPr>
            <a:xfrm>
              <a:off x="6696191" y="2391666"/>
              <a:ext cx="2090065" cy="1642869"/>
              <a:chOff x="5830797" y="2124291"/>
              <a:chExt cx="2736572" cy="2108610"/>
            </a:xfrm>
          </p:grpSpPr>
          <p:pic>
            <p:nvPicPr>
              <p:cNvPr id="31" name="Picture 6"/>
              <p:cNvPicPr>
                <a:picLocks noChangeAspect="1" noChangeArrowheads="1"/>
              </p:cNvPicPr>
              <p:nvPr/>
            </p:nvPicPr>
            <p:blipFill rotWithShape="1">
              <a:blip r:embed="rId2" cstate="print"/>
              <a:srcRect l="39101" t="22944" r="16032" b="34790"/>
              <a:stretch/>
            </p:blipFill>
            <p:spPr bwMode="auto">
              <a:xfrm>
                <a:off x="5830797" y="2171702"/>
                <a:ext cx="2188079" cy="2061199"/>
              </a:xfrm>
              <a:prstGeom prst="rect">
                <a:avLst/>
              </a:prstGeom>
              <a:ln>
                <a:solidFill>
                  <a:schemeClr val="tx2"/>
                </a:solidFill>
              </a:ln>
              <a:effectLst>
                <a:outerShdw blurRad="177800" dist="76200" dir="2700000" algn="tl" rotWithShape="0">
                  <a:srgbClr val="333333">
                    <a:alpha val="43000"/>
                  </a:srgbClr>
                </a:outerShdw>
              </a:effectLst>
            </p:spPr>
          </p:pic>
          <p:sp>
            <p:nvSpPr>
              <p:cNvPr id="32" name="Rectangle 31"/>
              <p:cNvSpPr/>
              <p:nvPr/>
            </p:nvSpPr>
            <p:spPr>
              <a:xfrm>
                <a:off x="6781419" y="2124291"/>
                <a:ext cx="1785950" cy="2000264"/>
              </a:xfrm>
              <a:prstGeom prst="rect">
                <a:avLst/>
              </a:prstGeom>
              <a:noFill/>
              <a:ln>
                <a:noFill/>
              </a:ln>
              <a:effectLst>
                <a:glow rad="63500">
                  <a:schemeClr val="accent1">
                    <a:alpha val="45000"/>
                    <a:satMod val="120000"/>
                  </a:schemeClr>
                </a:glo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grpSp>
        <p:sp>
          <p:nvSpPr>
            <p:cNvPr id="24" name="Oval 23"/>
            <p:cNvSpPr/>
            <p:nvPr/>
          </p:nvSpPr>
          <p:spPr bwMode="auto">
            <a:xfrm>
              <a:off x="7793310" y="3259584"/>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sp>
          <p:nvSpPr>
            <p:cNvPr id="25" name="Oval 24"/>
            <p:cNvSpPr/>
            <p:nvPr/>
          </p:nvSpPr>
          <p:spPr bwMode="auto">
            <a:xfrm>
              <a:off x="7772102" y="3155826"/>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sp>
          <p:nvSpPr>
            <p:cNvPr id="26" name="Oval 25"/>
            <p:cNvSpPr/>
            <p:nvPr/>
          </p:nvSpPr>
          <p:spPr bwMode="auto">
            <a:xfrm>
              <a:off x="7822902" y="3365500"/>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sp>
          <p:nvSpPr>
            <p:cNvPr id="27" name="Oval 26"/>
            <p:cNvSpPr/>
            <p:nvPr/>
          </p:nvSpPr>
          <p:spPr bwMode="auto">
            <a:xfrm>
              <a:off x="7784802" y="3024510"/>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sp>
          <p:nvSpPr>
            <p:cNvPr id="28" name="Oval 27"/>
            <p:cNvSpPr/>
            <p:nvPr/>
          </p:nvSpPr>
          <p:spPr bwMode="auto">
            <a:xfrm>
              <a:off x="7617544" y="3244726"/>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sp>
          <p:nvSpPr>
            <p:cNvPr id="29" name="Oval 28"/>
            <p:cNvSpPr/>
            <p:nvPr/>
          </p:nvSpPr>
          <p:spPr bwMode="auto">
            <a:xfrm>
              <a:off x="7964760" y="3234184"/>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cxnSp>
          <p:nvCxnSpPr>
            <p:cNvPr id="30" name="Straight Arrow Connector 29"/>
            <p:cNvCxnSpPr/>
            <p:nvPr/>
          </p:nvCxnSpPr>
          <p:spPr bwMode="auto">
            <a:xfrm>
              <a:off x="7020272" y="2924944"/>
              <a:ext cx="559172" cy="203324"/>
            </a:xfrm>
            <a:prstGeom prst="straightConnector1">
              <a:avLst/>
            </a:prstGeom>
            <a:solidFill>
              <a:schemeClr val="accent1"/>
            </a:solidFill>
            <a:ln w="28575" cap="flat" cmpd="sng" algn="ctr">
              <a:solidFill>
                <a:srgbClr val="72AD46"/>
              </a:solidFill>
              <a:prstDash val="solid"/>
              <a:round/>
              <a:headEnd type="none" w="med" len="med"/>
              <a:tailEnd type="arrow"/>
            </a:ln>
            <a:effectLst/>
          </p:spPr>
        </p:cxnSp>
      </p:grpSp>
      <p:cxnSp>
        <p:nvCxnSpPr>
          <p:cNvPr id="46" name="Straight Connector 45"/>
          <p:cNvCxnSpPr>
            <a:stCxn id="31" idx="3"/>
          </p:cNvCxnSpPr>
          <p:nvPr/>
        </p:nvCxnSpPr>
        <p:spPr>
          <a:xfrm flipV="1">
            <a:off x="5110567" y="4910331"/>
            <a:ext cx="310048" cy="1704"/>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5420615" y="2929131"/>
            <a:ext cx="0" cy="1981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5420615" y="2929131"/>
            <a:ext cx="304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51" name="Group 58"/>
          <p:cNvGrpSpPr/>
          <p:nvPr/>
        </p:nvGrpSpPr>
        <p:grpSpPr>
          <a:xfrm>
            <a:off x="5877815" y="2929131"/>
            <a:ext cx="2303796" cy="688098"/>
            <a:chOff x="391924" y="2760133"/>
            <a:chExt cx="5059264" cy="1511102"/>
          </a:xfrm>
        </p:grpSpPr>
        <p:sp>
          <p:nvSpPr>
            <p:cNvPr id="52" name="Line 5"/>
            <p:cNvSpPr>
              <a:spLocks noChangeShapeType="1"/>
            </p:cNvSpPr>
            <p:nvPr/>
          </p:nvSpPr>
          <p:spPr bwMode="auto">
            <a:xfrm flipH="1">
              <a:off x="1417351" y="2880783"/>
              <a:ext cx="0" cy="1247775"/>
            </a:xfrm>
            <a:prstGeom prst="line">
              <a:avLst/>
            </a:prstGeom>
            <a:noFill/>
            <a:ln w="19050">
              <a:solidFill>
                <a:schemeClr val="tx1"/>
              </a:solidFill>
              <a:round/>
              <a:headEnd type="triangle" w="med" len="med"/>
              <a:tailEnd/>
            </a:ln>
          </p:spPr>
          <p:txBody>
            <a:bodyPr>
              <a:spAutoFit/>
            </a:bodyPr>
            <a:lstStyle/>
            <a:p>
              <a:endParaRPr lang="de-DE"/>
            </a:p>
          </p:txBody>
        </p:sp>
        <p:sp>
          <p:nvSpPr>
            <p:cNvPr id="53" name="Line 6"/>
            <p:cNvSpPr>
              <a:spLocks noChangeShapeType="1"/>
            </p:cNvSpPr>
            <p:nvPr/>
          </p:nvSpPr>
          <p:spPr bwMode="auto">
            <a:xfrm>
              <a:off x="1417351" y="4119033"/>
              <a:ext cx="3694112" cy="7938"/>
            </a:xfrm>
            <a:prstGeom prst="line">
              <a:avLst/>
            </a:prstGeom>
            <a:noFill/>
            <a:ln w="19050">
              <a:solidFill>
                <a:schemeClr val="tx1"/>
              </a:solidFill>
              <a:round/>
              <a:headEnd/>
              <a:tailEnd type="triangle" w="med" len="med"/>
            </a:ln>
          </p:spPr>
          <p:txBody>
            <a:bodyPr>
              <a:spAutoFit/>
            </a:bodyPr>
            <a:lstStyle/>
            <a:p>
              <a:endParaRPr lang="de-DE"/>
            </a:p>
          </p:txBody>
        </p:sp>
        <p:sp>
          <p:nvSpPr>
            <p:cNvPr id="54" name="Freeform 7"/>
            <p:cNvSpPr>
              <a:spLocks/>
            </p:cNvSpPr>
            <p:nvPr/>
          </p:nvSpPr>
          <p:spPr bwMode="auto">
            <a:xfrm>
              <a:off x="1426876" y="3163358"/>
              <a:ext cx="3438525" cy="846138"/>
            </a:xfrm>
            <a:custGeom>
              <a:avLst/>
              <a:gdLst>
                <a:gd name="T0" fmla="*/ 91622 w 3828"/>
                <a:gd name="T1" fmla="*/ 457038 h 548"/>
                <a:gd name="T2" fmla="*/ 194023 w 3828"/>
                <a:gd name="T3" fmla="*/ 540417 h 548"/>
                <a:gd name="T4" fmla="*/ 371878 w 3828"/>
                <a:gd name="T5" fmla="*/ 373659 h 548"/>
                <a:gd name="T6" fmla="*/ 468890 w 3828"/>
                <a:gd name="T7" fmla="*/ 466302 h 548"/>
                <a:gd name="T8" fmla="*/ 495838 w 3828"/>
                <a:gd name="T9" fmla="*/ 475567 h 548"/>
                <a:gd name="T10" fmla="*/ 571291 w 3828"/>
                <a:gd name="T11" fmla="*/ 373659 h 548"/>
                <a:gd name="T12" fmla="*/ 759925 w 3828"/>
                <a:gd name="T13" fmla="*/ 642324 h 548"/>
                <a:gd name="T14" fmla="*/ 808431 w 3828"/>
                <a:gd name="T15" fmla="*/ 568209 h 548"/>
                <a:gd name="T16" fmla="*/ 878495 w 3828"/>
                <a:gd name="T17" fmla="*/ 419981 h 548"/>
                <a:gd name="T18" fmla="*/ 910832 w 3828"/>
                <a:gd name="T19" fmla="*/ 438509 h 548"/>
                <a:gd name="T20" fmla="*/ 948559 w 3828"/>
                <a:gd name="T21" fmla="*/ 457038 h 548"/>
                <a:gd name="T22" fmla="*/ 1002454 w 3828"/>
                <a:gd name="T23" fmla="*/ 484831 h 548"/>
                <a:gd name="T24" fmla="*/ 1094076 w 3828"/>
                <a:gd name="T25" fmla="*/ 494095 h 548"/>
                <a:gd name="T26" fmla="*/ 1191088 w 3828"/>
                <a:gd name="T27" fmla="*/ 762759 h 548"/>
                <a:gd name="T28" fmla="*/ 1266541 w 3828"/>
                <a:gd name="T29" fmla="*/ 772024 h 548"/>
                <a:gd name="T30" fmla="*/ 1358164 w 3828"/>
                <a:gd name="T31" fmla="*/ 818345 h 548"/>
                <a:gd name="T32" fmla="*/ 1412059 w 3828"/>
                <a:gd name="T33" fmla="*/ 772024 h 548"/>
                <a:gd name="T34" fmla="*/ 1476733 w 3828"/>
                <a:gd name="T35" fmla="*/ 799817 h 548"/>
                <a:gd name="T36" fmla="*/ 1584524 w 3828"/>
                <a:gd name="T37" fmla="*/ 679381 h 548"/>
                <a:gd name="T38" fmla="*/ 1643809 w 3828"/>
                <a:gd name="T39" fmla="*/ 827609 h 548"/>
                <a:gd name="T40" fmla="*/ 1821664 w 3828"/>
                <a:gd name="T41" fmla="*/ 614531 h 548"/>
                <a:gd name="T42" fmla="*/ 1902507 w 3828"/>
                <a:gd name="T43" fmla="*/ 790552 h 548"/>
                <a:gd name="T44" fmla="*/ 1961792 w 3828"/>
                <a:gd name="T45" fmla="*/ 799817 h 548"/>
                <a:gd name="T46" fmla="*/ 2031856 w 3828"/>
                <a:gd name="T47" fmla="*/ 697909 h 548"/>
                <a:gd name="T48" fmla="*/ 2074972 w 3828"/>
                <a:gd name="T49" fmla="*/ 772024 h 548"/>
                <a:gd name="T50" fmla="*/ 2155815 w 3828"/>
                <a:gd name="T51" fmla="*/ 744231 h 548"/>
                <a:gd name="T52" fmla="*/ 2263606 w 3828"/>
                <a:gd name="T53" fmla="*/ 781288 h 548"/>
                <a:gd name="T54" fmla="*/ 2317501 w 3828"/>
                <a:gd name="T55" fmla="*/ 827609 h 548"/>
                <a:gd name="T56" fmla="*/ 2409124 w 3828"/>
                <a:gd name="T57" fmla="*/ 725702 h 548"/>
                <a:gd name="T58" fmla="*/ 2500746 w 3828"/>
                <a:gd name="T59" fmla="*/ 271752 h 548"/>
                <a:gd name="T60" fmla="*/ 2565420 w 3828"/>
                <a:gd name="T61" fmla="*/ 95731 h 548"/>
                <a:gd name="T62" fmla="*/ 2624705 w 3828"/>
                <a:gd name="T63" fmla="*/ 188374 h 548"/>
                <a:gd name="T64" fmla="*/ 2732496 w 3828"/>
                <a:gd name="T65" fmla="*/ 40145 h 548"/>
                <a:gd name="T66" fmla="*/ 2861845 w 3828"/>
                <a:gd name="T67" fmla="*/ 114260 h 548"/>
                <a:gd name="T68" fmla="*/ 2926519 w 3828"/>
                <a:gd name="T69" fmla="*/ 123524 h 548"/>
                <a:gd name="T70" fmla="*/ 2991193 w 3828"/>
                <a:gd name="T71" fmla="*/ 169845 h 548"/>
                <a:gd name="T72" fmla="*/ 3066647 w 3828"/>
                <a:gd name="T73" fmla="*/ 95731 h 548"/>
                <a:gd name="T74" fmla="*/ 3163659 w 3828"/>
                <a:gd name="T75" fmla="*/ 114260 h 548"/>
                <a:gd name="T76" fmla="*/ 3222944 w 3828"/>
                <a:gd name="T77" fmla="*/ 58674 h 548"/>
                <a:gd name="T78" fmla="*/ 3255281 w 3828"/>
                <a:gd name="T79" fmla="*/ 21617 h 548"/>
                <a:gd name="T80" fmla="*/ 3282228 w 3828"/>
                <a:gd name="T81" fmla="*/ 30881 h 548"/>
                <a:gd name="T82" fmla="*/ 3357682 w 3828"/>
                <a:gd name="T83" fmla="*/ 77202 h 548"/>
                <a:gd name="T84" fmla="*/ 3411577 w 3828"/>
                <a:gd name="T85" fmla="*/ 86467 h 54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828"/>
                <a:gd name="T130" fmla="*/ 0 h 548"/>
                <a:gd name="T131" fmla="*/ 3828 w 3828"/>
                <a:gd name="T132" fmla="*/ 548 h 54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828" h="548">
                  <a:moveTo>
                    <a:pt x="0" y="338"/>
                  </a:moveTo>
                  <a:cubicBezTo>
                    <a:pt x="36" y="331"/>
                    <a:pt x="76" y="325"/>
                    <a:pt x="102" y="296"/>
                  </a:cubicBezTo>
                  <a:cubicBezTo>
                    <a:pt x="153" y="239"/>
                    <a:pt x="103" y="276"/>
                    <a:pt x="144" y="248"/>
                  </a:cubicBezTo>
                  <a:cubicBezTo>
                    <a:pt x="175" y="279"/>
                    <a:pt x="183" y="328"/>
                    <a:pt x="216" y="350"/>
                  </a:cubicBezTo>
                  <a:cubicBezTo>
                    <a:pt x="260" y="335"/>
                    <a:pt x="270" y="331"/>
                    <a:pt x="324" y="326"/>
                  </a:cubicBezTo>
                  <a:cubicBezTo>
                    <a:pt x="354" y="296"/>
                    <a:pt x="390" y="278"/>
                    <a:pt x="414" y="242"/>
                  </a:cubicBezTo>
                  <a:cubicBezTo>
                    <a:pt x="439" y="267"/>
                    <a:pt x="450" y="294"/>
                    <a:pt x="480" y="314"/>
                  </a:cubicBezTo>
                  <a:cubicBezTo>
                    <a:pt x="494" y="310"/>
                    <a:pt x="509" y="309"/>
                    <a:pt x="522" y="302"/>
                  </a:cubicBezTo>
                  <a:cubicBezTo>
                    <a:pt x="528" y="298"/>
                    <a:pt x="527" y="283"/>
                    <a:pt x="534" y="284"/>
                  </a:cubicBezTo>
                  <a:cubicBezTo>
                    <a:pt x="544" y="286"/>
                    <a:pt x="545" y="301"/>
                    <a:pt x="552" y="308"/>
                  </a:cubicBezTo>
                  <a:cubicBezTo>
                    <a:pt x="557" y="313"/>
                    <a:pt x="564" y="316"/>
                    <a:pt x="570" y="320"/>
                  </a:cubicBezTo>
                  <a:cubicBezTo>
                    <a:pt x="608" y="295"/>
                    <a:pt x="595" y="256"/>
                    <a:pt x="636" y="242"/>
                  </a:cubicBezTo>
                  <a:cubicBezTo>
                    <a:pt x="666" y="250"/>
                    <a:pt x="671" y="267"/>
                    <a:pt x="696" y="284"/>
                  </a:cubicBezTo>
                  <a:cubicBezTo>
                    <a:pt x="733" y="340"/>
                    <a:pt x="781" y="394"/>
                    <a:pt x="846" y="416"/>
                  </a:cubicBezTo>
                  <a:cubicBezTo>
                    <a:pt x="858" y="414"/>
                    <a:pt x="871" y="415"/>
                    <a:pt x="882" y="410"/>
                  </a:cubicBezTo>
                  <a:cubicBezTo>
                    <a:pt x="895" y="403"/>
                    <a:pt x="896" y="378"/>
                    <a:pt x="900" y="368"/>
                  </a:cubicBezTo>
                  <a:cubicBezTo>
                    <a:pt x="915" y="327"/>
                    <a:pt x="924" y="293"/>
                    <a:pt x="960" y="266"/>
                  </a:cubicBezTo>
                  <a:cubicBezTo>
                    <a:pt x="966" y="268"/>
                    <a:pt x="972" y="272"/>
                    <a:pt x="978" y="272"/>
                  </a:cubicBezTo>
                  <a:cubicBezTo>
                    <a:pt x="988" y="272"/>
                    <a:pt x="998" y="263"/>
                    <a:pt x="1008" y="266"/>
                  </a:cubicBezTo>
                  <a:cubicBezTo>
                    <a:pt x="1014" y="268"/>
                    <a:pt x="1011" y="278"/>
                    <a:pt x="1014" y="284"/>
                  </a:cubicBezTo>
                  <a:cubicBezTo>
                    <a:pt x="1017" y="290"/>
                    <a:pt x="1022" y="296"/>
                    <a:pt x="1026" y="302"/>
                  </a:cubicBezTo>
                  <a:cubicBezTo>
                    <a:pt x="1036" y="300"/>
                    <a:pt x="1047" y="301"/>
                    <a:pt x="1056" y="296"/>
                  </a:cubicBezTo>
                  <a:cubicBezTo>
                    <a:pt x="1092" y="278"/>
                    <a:pt x="1054" y="268"/>
                    <a:pt x="1098" y="290"/>
                  </a:cubicBezTo>
                  <a:cubicBezTo>
                    <a:pt x="1104" y="298"/>
                    <a:pt x="1107" y="310"/>
                    <a:pt x="1116" y="314"/>
                  </a:cubicBezTo>
                  <a:cubicBezTo>
                    <a:pt x="1136" y="322"/>
                    <a:pt x="1157" y="287"/>
                    <a:pt x="1170" y="278"/>
                  </a:cubicBezTo>
                  <a:cubicBezTo>
                    <a:pt x="1194" y="286"/>
                    <a:pt x="1200" y="302"/>
                    <a:pt x="1218" y="320"/>
                  </a:cubicBezTo>
                  <a:cubicBezTo>
                    <a:pt x="1235" y="387"/>
                    <a:pt x="1275" y="442"/>
                    <a:pt x="1296" y="506"/>
                  </a:cubicBezTo>
                  <a:cubicBezTo>
                    <a:pt x="1306" y="502"/>
                    <a:pt x="1317" y="500"/>
                    <a:pt x="1326" y="494"/>
                  </a:cubicBezTo>
                  <a:cubicBezTo>
                    <a:pt x="1373" y="460"/>
                    <a:pt x="1303" y="488"/>
                    <a:pt x="1356" y="470"/>
                  </a:cubicBezTo>
                  <a:cubicBezTo>
                    <a:pt x="1388" y="502"/>
                    <a:pt x="1361" y="510"/>
                    <a:pt x="1410" y="500"/>
                  </a:cubicBezTo>
                  <a:cubicBezTo>
                    <a:pt x="1430" y="480"/>
                    <a:pt x="1436" y="467"/>
                    <a:pt x="1464" y="476"/>
                  </a:cubicBezTo>
                  <a:cubicBezTo>
                    <a:pt x="1477" y="502"/>
                    <a:pt x="1488" y="514"/>
                    <a:pt x="1512" y="530"/>
                  </a:cubicBezTo>
                  <a:cubicBezTo>
                    <a:pt x="1520" y="528"/>
                    <a:pt x="1529" y="528"/>
                    <a:pt x="1536" y="524"/>
                  </a:cubicBezTo>
                  <a:cubicBezTo>
                    <a:pt x="1549" y="518"/>
                    <a:pt x="1572" y="500"/>
                    <a:pt x="1572" y="500"/>
                  </a:cubicBezTo>
                  <a:cubicBezTo>
                    <a:pt x="1582" y="502"/>
                    <a:pt x="1593" y="501"/>
                    <a:pt x="1602" y="506"/>
                  </a:cubicBezTo>
                  <a:cubicBezTo>
                    <a:pt x="1642" y="526"/>
                    <a:pt x="1596" y="530"/>
                    <a:pt x="1644" y="518"/>
                  </a:cubicBezTo>
                  <a:cubicBezTo>
                    <a:pt x="1670" y="500"/>
                    <a:pt x="1698" y="468"/>
                    <a:pt x="1728" y="458"/>
                  </a:cubicBezTo>
                  <a:cubicBezTo>
                    <a:pt x="1753" y="450"/>
                    <a:pt x="1741" y="456"/>
                    <a:pt x="1764" y="440"/>
                  </a:cubicBezTo>
                  <a:cubicBezTo>
                    <a:pt x="1778" y="461"/>
                    <a:pt x="1790" y="480"/>
                    <a:pt x="1806" y="500"/>
                  </a:cubicBezTo>
                  <a:cubicBezTo>
                    <a:pt x="1815" y="511"/>
                    <a:pt x="1830" y="536"/>
                    <a:pt x="1830" y="536"/>
                  </a:cubicBezTo>
                  <a:cubicBezTo>
                    <a:pt x="1872" y="525"/>
                    <a:pt x="1899" y="495"/>
                    <a:pt x="1938" y="482"/>
                  </a:cubicBezTo>
                  <a:cubicBezTo>
                    <a:pt x="1967" y="453"/>
                    <a:pt x="1994" y="421"/>
                    <a:pt x="2028" y="398"/>
                  </a:cubicBezTo>
                  <a:cubicBezTo>
                    <a:pt x="2054" y="415"/>
                    <a:pt x="2062" y="441"/>
                    <a:pt x="2088" y="458"/>
                  </a:cubicBezTo>
                  <a:cubicBezTo>
                    <a:pt x="2099" y="490"/>
                    <a:pt x="2090" y="471"/>
                    <a:pt x="2118" y="512"/>
                  </a:cubicBezTo>
                  <a:cubicBezTo>
                    <a:pt x="2126" y="524"/>
                    <a:pt x="2142" y="548"/>
                    <a:pt x="2142" y="548"/>
                  </a:cubicBezTo>
                  <a:cubicBezTo>
                    <a:pt x="2170" y="492"/>
                    <a:pt x="2153" y="487"/>
                    <a:pt x="2184" y="518"/>
                  </a:cubicBezTo>
                  <a:cubicBezTo>
                    <a:pt x="2216" y="507"/>
                    <a:pt x="2198" y="517"/>
                    <a:pt x="2226" y="476"/>
                  </a:cubicBezTo>
                  <a:cubicBezTo>
                    <a:pt x="2234" y="464"/>
                    <a:pt x="2262" y="452"/>
                    <a:pt x="2262" y="452"/>
                  </a:cubicBezTo>
                  <a:cubicBezTo>
                    <a:pt x="2292" y="462"/>
                    <a:pt x="2287" y="481"/>
                    <a:pt x="2292" y="512"/>
                  </a:cubicBezTo>
                  <a:cubicBezTo>
                    <a:pt x="2298" y="508"/>
                    <a:pt x="2303" y="498"/>
                    <a:pt x="2310" y="500"/>
                  </a:cubicBezTo>
                  <a:cubicBezTo>
                    <a:pt x="2324" y="503"/>
                    <a:pt x="2346" y="524"/>
                    <a:pt x="2346" y="524"/>
                  </a:cubicBezTo>
                  <a:cubicBezTo>
                    <a:pt x="2364" y="500"/>
                    <a:pt x="2373" y="491"/>
                    <a:pt x="2400" y="482"/>
                  </a:cubicBezTo>
                  <a:cubicBezTo>
                    <a:pt x="2439" y="508"/>
                    <a:pt x="2436" y="476"/>
                    <a:pt x="2472" y="464"/>
                  </a:cubicBezTo>
                  <a:cubicBezTo>
                    <a:pt x="2490" y="482"/>
                    <a:pt x="2496" y="498"/>
                    <a:pt x="2520" y="506"/>
                  </a:cubicBezTo>
                  <a:cubicBezTo>
                    <a:pt x="2564" y="491"/>
                    <a:pt x="2544" y="512"/>
                    <a:pt x="2562" y="530"/>
                  </a:cubicBezTo>
                  <a:cubicBezTo>
                    <a:pt x="2566" y="534"/>
                    <a:pt x="2574" y="534"/>
                    <a:pt x="2580" y="536"/>
                  </a:cubicBezTo>
                  <a:cubicBezTo>
                    <a:pt x="2623" y="507"/>
                    <a:pt x="2602" y="515"/>
                    <a:pt x="2640" y="506"/>
                  </a:cubicBezTo>
                  <a:cubicBezTo>
                    <a:pt x="2648" y="482"/>
                    <a:pt x="2658" y="478"/>
                    <a:pt x="2682" y="470"/>
                  </a:cubicBezTo>
                  <a:cubicBezTo>
                    <a:pt x="2711" y="412"/>
                    <a:pt x="2726" y="353"/>
                    <a:pt x="2742" y="290"/>
                  </a:cubicBezTo>
                  <a:cubicBezTo>
                    <a:pt x="2752" y="250"/>
                    <a:pt x="2771" y="215"/>
                    <a:pt x="2784" y="176"/>
                  </a:cubicBezTo>
                  <a:cubicBezTo>
                    <a:pt x="2792" y="151"/>
                    <a:pt x="2796" y="128"/>
                    <a:pt x="2808" y="104"/>
                  </a:cubicBezTo>
                  <a:cubicBezTo>
                    <a:pt x="2817" y="60"/>
                    <a:pt x="2809" y="53"/>
                    <a:pt x="2856" y="62"/>
                  </a:cubicBezTo>
                  <a:cubicBezTo>
                    <a:pt x="2866" y="76"/>
                    <a:pt x="2873" y="93"/>
                    <a:pt x="2886" y="104"/>
                  </a:cubicBezTo>
                  <a:cubicBezTo>
                    <a:pt x="2896" y="112"/>
                    <a:pt x="2911" y="115"/>
                    <a:pt x="2922" y="122"/>
                  </a:cubicBezTo>
                  <a:cubicBezTo>
                    <a:pt x="2942" y="92"/>
                    <a:pt x="2958" y="64"/>
                    <a:pt x="2988" y="44"/>
                  </a:cubicBezTo>
                  <a:cubicBezTo>
                    <a:pt x="3006" y="16"/>
                    <a:pt x="3012" y="6"/>
                    <a:pt x="3042" y="26"/>
                  </a:cubicBezTo>
                  <a:cubicBezTo>
                    <a:pt x="3060" y="53"/>
                    <a:pt x="3111" y="104"/>
                    <a:pt x="3138" y="122"/>
                  </a:cubicBezTo>
                  <a:cubicBezTo>
                    <a:pt x="3159" y="108"/>
                    <a:pt x="3172" y="95"/>
                    <a:pt x="3186" y="74"/>
                  </a:cubicBezTo>
                  <a:cubicBezTo>
                    <a:pt x="3193" y="46"/>
                    <a:pt x="3192" y="36"/>
                    <a:pt x="3216" y="20"/>
                  </a:cubicBezTo>
                  <a:cubicBezTo>
                    <a:pt x="3234" y="38"/>
                    <a:pt x="3243" y="65"/>
                    <a:pt x="3258" y="80"/>
                  </a:cubicBezTo>
                  <a:cubicBezTo>
                    <a:pt x="3265" y="87"/>
                    <a:pt x="3289" y="94"/>
                    <a:pt x="3300" y="98"/>
                  </a:cubicBezTo>
                  <a:cubicBezTo>
                    <a:pt x="3345" y="75"/>
                    <a:pt x="3309" y="84"/>
                    <a:pt x="3330" y="110"/>
                  </a:cubicBezTo>
                  <a:cubicBezTo>
                    <a:pt x="3334" y="115"/>
                    <a:pt x="3342" y="114"/>
                    <a:pt x="3348" y="116"/>
                  </a:cubicBezTo>
                  <a:cubicBezTo>
                    <a:pt x="3379" y="106"/>
                    <a:pt x="3380" y="73"/>
                    <a:pt x="3414" y="62"/>
                  </a:cubicBezTo>
                  <a:cubicBezTo>
                    <a:pt x="3432" y="35"/>
                    <a:pt x="3449" y="10"/>
                    <a:pt x="3480" y="2"/>
                  </a:cubicBezTo>
                  <a:cubicBezTo>
                    <a:pt x="3493" y="41"/>
                    <a:pt x="3498" y="43"/>
                    <a:pt x="3522" y="74"/>
                  </a:cubicBezTo>
                  <a:cubicBezTo>
                    <a:pt x="3531" y="85"/>
                    <a:pt x="3546" y="110"/>
                    <a:pt x="3546" y="110"/>
                  </a:cubicBezTo>
                  <a:cubicBezTo>
                    <a:pt x="3574" y="91"/>
                    <a:pt x="3577" y="70"/>
                    <a:pt x="3588" y="38"/>
                  </a:cubicBezTo>
                  <a:cubicBezTo>
                    <a:pt x="3592" y="26"/>
                    <a:pt x="3600" y="2"/>
                    <a:pt x="3600" y="2"/>
                  </a:cubicBezTo>
                  <a:cubicBezTo>
                    <a:pt x="3608" y="6"/>
                    <a:pt x="3615" y="14"/>
                    <a:pt x="3624" y="14"/>
                  </a:cubicBezTo>
                  <a:cubicBezTo>
                    <a:pt x="3633" y="14"/>
                    <a:pt x="3639" y="0"/>
                    <a:pt x="3648" y="2"/>
                  </a:cubicBezTo>
                  <a:cubicBezTo>
                    <a:pt x="3654" y="3"/>
                    <a:pt x="3651" y="14"/>
                    <a:pt x="3654" y="20"/>
                  </a:cubicBezTo>
                  <a:cubicBezTo>
                    <a:pt x="3657" y="26"/>
                    <a:pt x="3662" y="32"/>
                    <a:pt x="3666" y="38"/>
                  </a:cubicBezTo>
                  <a:cubicBezTo>
                    <a:pt x="3697" y="30"/>
                    <a:pt x="3710" y="36"/>
                    <a:pt x="3738" y="50"/>
                  </a:cubicBezTo>
                  <a:cubicBezTo>
                    <a:pt x="3746" y="48"/>
                    <a:pt x="3754" y="43"/>
                    <a:pt x="3762" y="44"/>
                  </a:cubicBezTo>
                  <a:cubicBezTo>
                    <a:pt x="3775" y="45"/>
                    <a:pt x="3798" y="56"/>
                    <a:pt x="3798" y="56"/>
                  </a:cubicBezTo>
                  <a:cubicBezTo>
                    <a:pt x="3808" y="54"/>
                    <a:pt x="3828" y="50"/>
                    <a:pt x="3828" y="50"/>
                  </a:cubicBezTo>
                </a:path>
              </a:pathLst>
            </a:custGeom>
            <a:noFill/>
            <a:ln w="25400" cap="flat" cmpd="sng">
              <a:solidFill>
                <a:srgbClr val="FF3300"/>
              </a:solidFill>
              <a:prstDash val="solid"/>
              <a:round/>
              <a:headEnd/>
              <a:tailEnd/>
            </a:ln>
            <a:effectLst>
              <a:outerShdw blurRad="38100" dist="25400" dir="5400000" algn="ctr" rotWithShape="0">
                <a:srgbClr val="000000">
                  <a:alpha val="40000"/>
                </a:srgbClr>
              </a:outerShdw>
            </a:effectLst>
          </p:spPr>
          <p:txBody>
            <a:bodyPr>
              <a:spAutoFit/>
            </a:bodyPr>
            <a:lstStyle/>
            <a:p>
              <a:endParaRPr lang="de-DE"/>
            </a:p>
          </p:txBody>
        </p:sp>
        <p:sp>
          <p:nvSpPr>
            <p:cNvPr id="55" name="Text Box 8"/>
            <p:cNvSpPr txBox="1">
              <a:spLocks noChangeArrowheads="1"/>
            </p:cNvSpPr>
            <p:nvPr/>
          </p:nvSpPr>
          <p:spPr bwMode="auto">
            <a:xfrm>
              <a:off x="391924" y="2760133"/>
              <a:ext cx="494047" cy="307777"/>
            </a:xfrm>
            <a:prstGeom prst="rect">
              <a:avLst/>
            </a:prstGeom>
            <a:noFill/>
            <a:ln w="9525">
              <a:noFill/>
              <a:miter lim="800000"/>
              <a:headEnd/>
              <a:tailEnd/>
            </a:ln>
          </p:spPr>
          <p:txBody>
            <a:bodyPr wrap="none">
              <a:spAutoFit/>
            </a:bodyPr>
            <a:lstStyle/>
            <a:p>
              <a:pPr eaLnBrk="0" hangingPunct="0">
                <a:spcBef>
                  <a:spcPct val="50000"/>
                </a:spcBef>
                <a:buClr>
                  <a:schemeClr val="tx1"/>
                </a:buClr>
              </a:pPr>
              <a:r>
                <a:rPr lang="de-DE" sz="1400" i="1" dirty="0">
                  <a:latin typeface="Verdana" pitchFamily="34" charset="0"/>
                  <a:ea typeface="Verdana" pitchFamily="34" charset="0"/>
                  <a:cs typeface="Verdana" pitchFamily="34" charset="0"/>
                </a:rPr>
                <a:t>I</a:t>
              </a:r>
              <a:r>
                <a:rPr lang="de-DE" sz="1400" dirty="0">
                  <a:latin typeface="Verdana" pitchFamily="34" charset="0"/>
                  <a:ea typeface="Verdana" pitchFamily="34" charset="0"/>
                  <a:cs typeface="Verdana" pitchFamily="34" charset="0"/>
                </a:rPr>
                <a:t>(</a:t>
              </a:r>
              <a:r>
                <a:rPr lang="de-DE" sz="1400" i="1" dirty="0">
                  <a:latin typeface="Verdana" pitchFamily="34" charset="0"/>
                  <a:ea typeface="Verdana" pitchFamily="34" charset="0"/>
                  <a:cs typeface="Verdana" pitchFamily="34" charset="0"/>
                </a:rPr>
                <a:t>t</a:t>
              </a:r>
              <a:r>
                <a:rPr lang="de-DE" sz="1400" dirty="0">
                  <a:latin typeface="Verdana" pitchFamily="34" charset="0"/>
                  <a:ea typeface="Verdana" pitchFamily="34" charset="0"/>
                  <a:cs typeface="Verdana" pitchFamily="34" charset="0"/>
                </a:rPr>
                <a:t>)</a:t>
              </a:r>
              <a:endParaRPr lang="en-GB" sz="1400" dirty="0">
                <a:latin typeface="Verdana" pitchFamily="34" charset="0"/>
                <a:ea typeface="Verdana" pitchFamily="34" charset="0"/>
                <a:cs typeface="Verdana" pitchFamily="34" charset="0"/>
              </a:endParaRPr>
            </a:p>
          </p:txBody>
        </p:sp>
        <p:sp>
          <p:nvSpPr>
            <p:cNvPr id="56" name="Text Box 14"/>
            <p:cNvSpPr txBox="1">
              <a:spLocks noChangeArrowheads="1"/>
            </p:cNvSpPr>
            <p:nvPr/>
          </p:nvSpPr>
          <p:spPr bwMode="auto">
            <a:xfrm>
              <a:off x="5070188" y="3963458"/>
              <a:ext cx="381000" cy="307777"/>
            </a:xfrm>
            <a:prstGeom prst="rect">
              <a:avLst/>
            </a:prstGeom>
            <a:noFill/>
            <a:ln w="9525">
              <a:noFill/>
              <a:miter lim="800000"/>
              <a:headEnd/>
              <a:tailEnd/>
            </a:ln>
          </p:spPr>
          <p:txBody>
            <a:bodyPr>
              <a:spAutoFit/>
            </a:bodyPr>
            <a:lstStyle/>
            <a:p>
              <a:pPr eaLnBrk="0" hangingPunct="0">
                <a:spcBef>
                  <a:spcPct val="50000"/>
                </a:spcBef>
                <a:buClr>
                  <a:schemeClr val="tx1"/>
                </a:buClr>
              </a:pPr>
              <a:r>
                <a:rPr lang="de-DE" sz="1400" i="1">
                  <a:latin typeface="Verdana" pitchFamily="34" charset="0"/>
                  <a:ea typeface="Verdana" pitchFamily="34" charset="0"/>
                  <a:cs typeface="Verdana" pitchFamily="34" charset="0"/>
                </a:rPr>
                <a:t>t</a:t>
              </a:r>
              <a:endParaRPr lang="en-GB" sz="1400">
                <a:latin typeface="Verdana" pitchFamily="34" charset="0"/>
                <a:ea typeface="Verdana" pitchFamily="34" charset="0"/>
                <a:cs typeface="Verdana" pitchFamily="34" charset="0"/>
              </a:endParaRPr>
            </a:p>
          </p:txBody>
        </p:sp>
        <p:sp>
          <p:nvSpPr>
            <p:cNvPr id="57" name="Freeform 20"/>
            <p:cNvSpPr>
              <a:spLocks/>
            </p:cNvSpPr>
            <p:nvPr/>
          </p:nvSpPr>
          <p:spPr bwMode="auto">
            <a:xfrm>
              <a:off x="1436401" y="3266546"/>
              <a:ext cx="3455987" cy="779462"/>
            </a:xfrm>
            <a:custGeom>
              <a:avLst/>
              <a:gdLst>
                <a:gd name="T0" fmla="*/ 0 w 2177"/>
                <a:gd name="T1" fmla="*/ 720725 h 491"/>
                <a:gd name="T2" fmla="*/ 50800 w 2177"/>
                <a:gd name="T3" fmla="*/ 654050 h 491"/>
                <a:gd name="T4" fmla="*/ 168275 w 2177"/>
                <a:gd name="T5" fmla="*/ 687387 h 491"/>
                <a:gd name="T6" fmla="*/ 227012 w 2177"/>
                <a:gd name="T7" fmla="*/ 628650 h 491"/>
                <a:gd name="T8" fmla="*/ 301625 w 2177"/>
                <a:gd name="T9" fmla="*/ 679450 h 491"/>
                <a:gd name="T10" fmla="*/ 385762 w 2177"/>
                <a:gd name="T11" fmla="*/ 552450 h 491"/>
                <a:gd name="T12" fmla="*/ 444500 w 2177"/>
                <a:gd name="T13" fmla="*/ 444500 h 491"/>
                <a:gd name="T14" fmla="*/ 477837 w 2177"/>
                <a:gd name="T15" fmla="*/ 393700 h 491"/>
                <a:gd name="T16" fmla="*/ 511175 w 2177"/>
                <a:gd name="T17" fmla="*/ 342900 h 491"/>
                <a:gd name="T18" fmla="*/ 546100 w 2177"/>
                <a:gd name="T19" fmla="*/ 293687 h 491"/>
                <a:gd name="T20" fmla="*/ 587375 w 2177"/>
                <a:gd name="T21" fmla="*/ 209550 h 491"/>
                <a:gd name="T22" fmla="*/ 620712 w 2177"/>
                <a:gd name="T23" fmla="*/ 166687 h 491"/>
                <a:gd name="T24" fmla="*/ 654050 w 2177"/>
                <a:gd name="T25" fmla="*/ 217487 h 491"/>
                <a:gd name="T26" fmla="*/ 671512 w 2177"/>
                <a:gd name="T27" fmla="*/ 242887 h 491"/>
                <a:gd name="T28" fmla="*/ 746125 w 2177"/>
                <a:gd name="T29" fmla="*/ 125412 h 491"/>
                <a:gd name="T30" fmla="*/ 822325 w 2177"/>
                <a:gd name="T31" fmla="*/ 0 h 491"/>
                <a:gd name="T32" fmla="*/ 906462 w 2177"/>
                <a:gd name="T33" fmla="*/ 82550 h 491"/>
                <a:gd name="T34" fmla="*/ 981075 w 2177"/>
                <a:gd name="T35" fmla="*/ 15875 h 491"/>
                <a:gd name="T36" fmla="*/ 1049337 w 2177"/>
                <a:gd name="T37" fmla="*/ 100012 h 491"/>
                <a:gd name="T38" fmla="*/ 1149350 w 2177"/>
                <a:gd name="T39" fmla="*/ 66675 h 491"/>
                <a:gd name="T40" fmla="*/ 1249362 w 2177"/>
                <a:gd name="T41" fmla="*/ 107950 h 491"/>
                <a:gd name="T42" fmla="*/ 1317625 w 2177"/>
                <a:gd name="T43" fmla="*/ 268287 h 491"/>
                <a:gd name="T44" fmla="*/ 1409700 w 2177"/>
                <a:gd name="T45" fmla="*/ 192087 h 491"/>
                <a:gd name="T46" fmla="*/ 1517649 w 2177"/>
                <a:gd name="T47" fmla="*/ 376237 h 491"/>
                <a:gd name="T48" fmla="*/ 1593849 w 2177"/>
                <a:gd name="T49" fmla="*/ 327025 h 491"/>
                <a:gd name="T50" fmla="*/ 1627187 w 2177"/>
                <a:gd name="T51" fmla="*/ 452437 h 491"/>
                <a:gd name="T52" fmla="*/ 1670050 w 2177"/>
                <a:gd name="T53" fmla="*/ 444500 h 491"/>
                <a:gd name="T54" fmla="*/ 1719262 w 2177"/>
                <a:gd name="T55" fmla="*/ 393700 h 491"/>
                <a:gd name="T56" fmla="*/ 1811337 w 2177"/>
                <a:gd name="T57" fmla="*/ 368300 h 491"/>
                <a:gd name="T58" fmla="*/ 1820862 w 2177"/>
                <a:gd name="T59" fmla="*/ 342900 h 491"/>
                <a:gd name="T60" fmla="*/ 1879600 w 2177"/>
                <a:gd name="T61" fmla="*/ 385762 h 491"/>
                <a:gd name="T62" fmla="*/ 1905000 w 2177"/>
                <a:gd name="T63" fmla="*/ 401637 h 491"/>
                <a:gd name="T64" fmla="*/ 2022475 w 2177"/>
                <a:gd name="T65" fmla="*/ 342900 h 491"/>
                <a:gd name="T66" fmla="*/ 2063750 w 2177"/>
                <a:gd name="T67" fmla="*/ 419100 h 491"/>
                <a:gd name="T68" fmla="*/ 2105025 w 2177"/>
                <a:gd name="T69" fmla="*/ 334962 h 491"/>
                <a:gd name="T70" fmla="*/ 2163762 w 2177"/>
                <a:gd name="T71" fmla="*/ 141287 h 491"/>
                <a:gd name="T72" fmla="*/ 2239962 w 2177"/>
                <a:gd name="T73" fmla="*/ 176212 h 491"/>
                <a:gd name="T74" fmla="*/ 2265362 w 2177"/>
                <a:gd name="T75" fmla="*/ 166687 h 491"/>
                <a:gd name="T76" fmla="*/ 2290762 w 2177"/>
                <a:gd name="T77" fmla="*/ 141287 h 491"/>
                <a:gd name="T78" fmla="*/ 2316162 w 2177"/>
                <a:gd name="T79" fmla="*/ 166687 h 491"/>
                <a:gd name="T80" fmla="*/ 2398712 w 2177"/>
                <a:gd name="T81" fmla="*/ 242887 h 491"/>
                <a:gd name="T82" fmla="*/ 2482849 w 2177"/>
                <a:gd name="T83" fmla="*/ 200025 h 491"/>
                <a:gd name="T84" fmla="*/ 2574924 w 2177"/>
                <a:gd name="T85" fmla="*/ 242887 h 491"/>
                <a:gd name="T86" fmla="*/ 2684462 w 2177"/>
                <a:gd name="T87" fmla="*/ 192087 h 491"/>
                <a:gd name="T88" fmla="*/ 2751137 w 2177"/>
                <a:gd name="T89" fmla="*/ 225425 h 491"/>
                <a:gd name="T90" fmla="*/ 2793999 w 2177"/>
                <a:gd name="T91" fmla="*/ 234950 h 491"/>
                <a:gd name="T92" fmla="*/ 2801937 w 2177"/>
                <a:gd name="T93" fmla="*/ 258762 h 491"/>
                <a:gd name="T94" fmla="*/ 2835274 w 2177"/>
                <a:gd name="T95" fmla="*/ 409575 h 491"/>
                <a:gd name="T96" fmla="*/ 2886074 w 2177"/>
                <a:gd name="T97" fmla="*/ 527050 h 491"/>
                <a:gd name="T98" fmla="*/ 2919412 w 2177"/>
                <a:gd name="T99" fmla="*/ 603250 h 491"/>
                <a:gd name="T100" fmla="*/ 2960687 w 2177"/>
                <a:gd name="T101" fmla="*/ 679450 h 491"/>
                <a:gd name="T102" fmla="*/ 2970212 w 2177"/>
                <a:gd name="T103" fmla="*/ 654050 h 491"/>
                <a:gd name="T104" fmla="*/ 2995611 w 2177"/>
                <a:gd name="T105" fmla="*/ 628650 h 491"/>
                <a:gd name="T106" fmla="*/ 3028949 w 2177"/>
                <a:gd name="T107" fmla="*/ 738187 h 491"/>
                <a:gd name="T108" fmla="*/ 3121024 w 2177"/>
                <a:gd name="T109" fmla="*/ 728662 h 491"/>
                <a:gd name="T110" fmla="*/ 3171824 w 2177"/>
                <a:gd name="T111" fmla="*/ 779462 h 491"/>
                <a:gd name="T112" fmla="*/ 3221036 w 2177"/>
                <a:gd name="T113" fmla="*/ 754062 h 491"/>
                <a:gd name="T114" fmla="*/ 3289300 w 2177"/>
                <a:gd name="T115" fmla="*/ 754062 h 491"/>
                <a:gd name="T116" fmla="*/ 3405187 w 2177"/>
                <a:gd name="T117" fmla="*/ 644525 h 491"/>
                <a:gd name="T118" fmla="*/ 3440112 w 2177"/>
                <a:gd name="T119" fmla="*/ 636587 h 491"/>
                <a:gd name="T120" fmla="*/ 3455987 w 2177"/>
                <a:gd name="T121" fmla="*/ 620712 h 49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177"/>
                <a:gd name="T184" fmla="*/ 0 h 491"/>
                <a:gd name="T185" fmla="*/ 2177 w 2177"/>
                <a:gd name="T186" fmla="*/ 491 h 49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177" h="491">
                  <a:moveTo>
                    <a:pt x="0" y="454"/>
                  </a:moveTo>
                  <a:cubicBezTo>
                    <a:pt x="18" y="441"/>
                    <a:pt x="24" y="433"/>
                    <a:pt x="32" y="412"/>
                  </a:cubicBezTo>
                  <a:cubicBezTo>
                    <a:pt x="70" y="416"/>
                    <a:pt x="75" y="423"/>
                    <a:pt x="106" y="433"/>
                  </a:cubicBezTo>
                  <a:cubicBezTo>
                    <a:pt x="142" y="409"/>
                    <a:pt x="133" y="424"/>
                    <a:pt x="143" y="396"/>
                  </a:cubicBezTo>
                  <a:cubicBezTo>
                    <a:pt x="165" y="406"/>
                    <a:pt x="169" y="420"/>
                    <a:pt x="190" y="428"/>
                  </a:cubicBezTo>
                  <a:cubicBezTo>
                    <a:pt x="222" y="416"/>
                    <a:pt x="226" y="375"/>
                    <a:pt x="243" y="348"/>
                  </a:cubicBezTo>
                  <a:cubicBezTo>
                    <a:pt x="249" y="322"/>
                    <a:pt x="261" y="298"/>
                    <a:pt x="280" y="280"/>
                  </a:cubicBezTo>
                  <a:cubicBezTo>
                    <a:pt x="291" y="231"/>
                    <a:pt x="275" y="279"/>
                    <a:pt x="301" y="248"/>
                  </a:cubicBezTo>
                  <a:cubicBezTo>
                    <a:pt x="309" y="238"/>
                    <a:pt x="314" y="226"/>
                    <a:pt x="322" y="216"/>
                  </a:cubicBezTo>
                  <a:cubicBezTo>
                    <a:pt x="330" y="206"/>
                    <a:pt x="344" y="185"/>
                    <a:pt x="344" y="185"/>
                  </a:cubicBezTo>
                  <a:cubicBezTo>
                    <a:pt x="350" y="165"/>
                    <a:pt x="358" y="149"/>
                    <a:pt x="370" y="132"/>
                  </a:cubicBezTo>
                  <a:cubicBezTo>
                    <a:pt x="371" y="129"/>
                    <a:pt x="377" y="97"/>
                    <a:pt x="391" y="105"/>
                  </a:cubicBezTo>
                  <a:cubicBezTo>
                    <a:pt x="402" y="111"/>
                    <a:pt x="405" y="126"/>
                    <a:pt x="412" y="137"/>
                  </a:cubicBezTo>
                  <a:cubicBezTo>
                    <a:pt x="416" y="142"/>
                    <a:pt x="423" y="153"/>
                    <a:pt x="423" y="153"/>
                  </a:cubicBezTo>
                  <a:cubicBezTo>
                    <a:pt x="447" y="129"/>
                    <a:pt x="456" y="109"/>
                    <a:pt x="470" y="79"/>
                  </a:cubicBezTo>
                  <a:cubicBezTo>
                    <a:pt x="476" y="50"/>
                    <a:pt x="487" y="10"/>
                    <a:pt x="518" y="0"/>
                  </a:cubicBezTo>
                  <a:cubicBezTo>
                    <a:pt x="532" y="20"/>
                    <a:pt x="548" y="45"/>
                    <a:pt x="571" y="52"/>
                  </a:cubicBezTo>
                  <a:cubicBezTo>
                    <a:pt x="589" y="41"/>
                    <a:pt x="618" y="10"/>
                    <a:pt x="618" y="10"/>
                  </a:cubicBezTo>
                  <a:cubicBezTo>
                    <a:pt x="644" y="18"/>
                    <a:pt x="652" y="39"/>
                    <a:pt x="661" y="63"/>
                  </a:cubicBezTo>
                  <a:cubicBezTo>
                    <a:pt x="689" y="59"/>
                    <a:pt x="699" y="50"/>
                    <a:pt x="724" y="42"/>
                  </a:cubicBezTo>
                  <a:cubicBezTo>
                    <a:pt x="764" y="14"/>
                    <a:pt x="759" y="49"/>
                    <a:pt x="787" y="68"/>
                  </a:cubicBezTo>
                  <a:cubicBezTo>
                    <a:pt x="800" y="102"/>
                    <a:pt x="817" y="134"/>
                    <a:pt x="830" y="169"/>
                  </a:cubicBezTo>
                  <a:cubicBezTo>
                    <a:pt x="859" y="161"/>
                    <a:pt x="866" y="143"/>
                    <a:pt x="888" y="121"/>
                  </a:cubicBezTo>
                  <a:cubicBezTo>
                    <a:pt x="913" y="161"/>
                    <a:pt x="913" y="208"/>
                    <a:pt x="956" y="237"/>
                  </a:cubicBezTo>
                  <a:cubicBezTo>
                    <a:pt x="974" y="226"/>
                    <a:pt x="984" y="212"/>
                    <a:pt x="1004" y="206"/>
                  </a:cubicBezTo>
                  <a:cubicBezTo>
                    <a:pt x="1009" y="233"/>
                    <a:pt x="1017" y="259"/>
                    <a:pt x="1025" y="285"/>
                  </a:cubicBezTo>
                  <a:cubicBezTo>
                    <a:pt x="1034" y="283"/>
                    <a:pt x="1044" y="285"/>
                    <a:pt x="1052" y="280"/>
                  </a:cubicBezTo>
                  <a:cubicBezTo>
                    <a:pt x="1065" y="272"/>
                    <a:pt x="1083" y="248"/>
                    <a:pt x="1083" y="248"/>
                  </a:cubicBezTo>
                  <a:cubicBezTo>
                    <a:pt x="1112" y="291"/>
                    <a:pt x="1117" y="258"/>
                    <a:pt x="1141" y="232"/>
                  </a:cubicBezTo>
                  <a:cubicBezTo>
                    <a:pt x="1143" y="227"/>
                    <a:pt x="1143" y="220"/>
                    <a:pt x="1147" y="216"/>
                  </a:cubicBezTo>
                  <a:cubicBezTo>
                    <a:pt x="1170" y="188"/>
                    <a:pt x="1173" y="230"/>
                    <a:pt x="1184" y="243"/>
                  </a:cubicBezTo>
                  <a:cubicBezTo>
                    <a:pt x="1188" y="248"/>
                    <a:pt x="1195" y="250"/>
                    <a:pt x="1200" y="253"/>
                  </a:cubicBezTo>
                  <a:cubicBezTo>
                    <a:pt x="1215" y="301"/>
                    <a:pt x="1255" y="229"/>
                    <a:pt x="1274" y="216"/>
                  </a:cubicBezTo>
                  <a:cubicBezTo>
                    <a:pt x="1284" y="232"/>
                    <a:pt x="1289" y="248"/>
                    <a:pt x="1300" y="264"/>
                  </a:cubicBezTo>
                  <a:cubicBezTo>
                    <a:pt x="1332" y="242"/>
                    <a:pt x="1306" y="265"/>
                    <a:pt x="1326" y="211"/>
                  </a:cubicBezTo>
                  <a:cubicBezTo>
                    <a:pt x="1341" y="171"/>
                    <a:pt x="1340" y="125"/>
                    <a:pt x="1363" y="89"/>
                  </a:cubicBezTo>
                  <a:cubicBezTo>
                    <a:pt x="1380" y="95"/>
                    <a:pt x="1394" y="105"/>
                    <a:pt x="1411" y="111"/>
                  </a:cubicBezTo>
                  <a:cubicBezTo>
                    <a:pt x="1416" y="109"/>
                    <a:pt x="1422" y="108"/>
                    <a:pt x="1427" y="105"/>
                  </a:cubicBezTo>
                  <a:cubicBezTo>
                    <a:pt x="1433" y="101"/>
                    <a:pt x="1435" y="89"/>
                    <a:pt x="1443" y="89"/>
                  </a:cubicBezTo>
                  <a:cubicBezTo>
                    <a:pt x="1451" y="89"/>
                    <a:pt x="1454" y="99"/>
                    <a:pt x="1459" y="105"/>
                  </a:cubicBezTo>
                  <a:cubicBezTo>
                    <a:pt x="1481" y="133"/>
                    <a:pt x="1478" y="142"/>
                    <a:pt x="1511" y="153"/>
                  </a:cubicBezTo>
                  <a:cubicBezTo>
                    <a:pt x="1549" y="128"/>
                    <a:pt x="1531" y="136"/>
                    <a:pt x="1564" y="126"/>
                  </a:cubicBezTo>
                  <a:cubicBezTo>
                    <a:pt x="1584" y="155"/>
                    <a:pt x="1585" y="159"/>
                    <a:pt x="1622" y="153"/>
                  </a:cubicBezTo>
                  <a:cubicBezTo>
                    <a:pt x="1642" y="139"/>
                    <a:pt x="1667" y="128"/>
                    <a:pt x="1691" y="121"/>
                  </a:cubicBezTo>
                  <a:cubicBezTo>
                    <a:pt x="1705" y="141"/>
                    <a:pt x="1709" y="151"/>
                    <a:pt x="1733" y="142"/>
                  </a:cubicBezTo>
                  <a:cubicBezTo>
                    <a:pt x="1742" y="144"/>
                    <a:pt x="1752" y="143"/>
                    <a:pt x="1760" y="148"/>
                  </a:cubicBezTo>
                  <a:cubicBezTo>
                    <a:pt x="1764" y="151"/>
                    <a:pt x="1764" y="158"/>
                    <a:pt x="1765" y="163"/>
                  </a:cubicBezTo>
                  <a:cubicBezTo>
                    <a:pt x="1772" y="195"/>
                    <a:pt x="1781" y="226"/>
                    <a:pt x="1786" y="258"/>
                  </a:cubicBezTo>
                  <a:cubicBezTo>
                    <a:pt x="1788" y="307"/>
                    <a:pt x="1781" y="406"/>
                    <a:pt x="1818" y="332"/>
                  </a:cubicBezTo>
                  <a:cubicBezTo>
                    <a:pt x="1828" y="348"/>
                    <a:pt x="1833" y="362"/>
                    <a:pt x="1839" y="380"/>
                  </a:cubicBezTo>
                  <a:cubicBezTo>
                    <a:pt x="1840" y="390"/>
                    <a:pt x="1836" y="433"/>
                    <a:pt x="1865" y="428"/>
                  </a:cubicBezTo>
                  <a:cubicBezTo>
                    <a:pt x="1871" y="427"/>
                    <a:pt x="1868" y="417"/>
                    <a:pt x="1871" y="412"/>
                  </a:cubicBezTo>
                  <a:cubicBezTo>
                    <a:pt x="1875" y="406"/>
                    <a:pt x="1882" y="401"/>
                    <a:pt x="1887" y="396"/>
                  </a:cubicBezTo>
                  <a:cubicBezTo>
                    <a:pt x="1894" y="419"/>
                    <a:pt x="1900" y="443"/>
                    <a:pt x="1908" y="465"/>
                  </a:cubicBezTo>
                  <a:cubicBezTo>
                    <a:pt x="1938" y="454"/>
                    <a:pt x="1935" y="444"/>
                    <a:pt x="1966" y="459"/>
                  </a:cubicBezTo>
                  <a:cubicBezTo>
                    <a:pt x="1969" y="463"/>
                    <a:pt x="1987" y="491"/>
                    <a:pt x="1998" y="491"/>
                  </a:cubicBezTo>
                  <a:cubicBezTo>
                    <a:pt x="2010" y="491"/>
                    <a:pt x="2018" y="478"/>
                    <a:pt x="2029" y="475"/>
                  </a:cubicBezTo>
                  <a:cubicBezTo>
                    <a:pt x="2049" y="447"/>
                    <a:pt x="2043" y="466"/>
                    <a:pt x="2072" y="475"/>
                  </a:cubicBezTo>
                  <a:cubicBezTo>
                    <a:pt x="2126" y="466"/>
                    <a:pt x="2117" y="448"/>
                    <a:pt x="2145" y="406"/>
                  </a:cubicBezTo>
                  <a:cubicBezTo>
                    <a:pt x="2149" y="400"/>
                    <a:pt x="2160" y="404"/>
                    <a:pt x="2167" y="401"/>
                  </a:cubicBezTo>
                  <a:cubicBezTo>
                    <a:pt x="2171" y="399"/>
                    <a:pt x="2174" y="394"/>
                    <a:pt x="2177" y="391"/>
                  </a:cubicBezTo>
                </a:path>
              </a:pathLst>
            </a:custGeom>
            <a:noFill/>
            <a:ln w="25400" cap="flat" cmpd="sng">
              <a:solidFill>
                <a:srgbClr val="33CC33"/>
              </a:solidFill>
              <a:prstDash val="solid"/>
              <a:round/>
              <a:headEnd/>
              <a:tailEnd/>
            </a:ln>
            <a:effectLst>
              <a:outerShdw blurRad="38100" dist="25400" dir="5400000" algn="ctr" rotWithShape="0">
                <a:srgbClr val="000000">
                  <a:alpha val="40000"/>
                </a:srgbClr>
              </a:outerShdw>
            </a:effectLst>
          </p:spPr>
          <p:txBody>
            <a:bodyPr>
              <a:spAutoFit/>
            </a:bodyPr>
            <a:lstStyle/>
            <a:p>
              <a:endParaRPr lang="de-DE"/>
            </a:p>
          </p:txBody>
        </p:sp>
      </p:grpSp>
      <p:sp>
        <p:nvSpPr>
          <p:cNvPr id="58" name="Rectangle 57"/>
          <p:cNvSpPr/>
          <p:nvPr/>
        </p:nvSpPr>
        <p:spPr>
          <a:xfrm>
            <a:off x="6182615" y="2167131"/>
            <a:ext cx="2123185" cy="646331"/>
          </a:xfrm>
          <a:prstGeom prst="rect">
            <a:avLst/>
          </a:prstGeom>
        </p:spPr>
        <p:txBody>
          <a:bodyPr wrap="none">
            <a:spAutoFit/>
          </a:bodyPr>
          <a:lstStyle/>
          <a:p>
            <a:pPr lvl="0"/>
            <a:r>
              <a:rPr lang="en-US" dirty="0"/>
              <a:t>For each </a:t>
            </a:r>
            <a:r>
              <a:rPr lang="en-US" dirty="0" smtClean="0"/>
              <a:t>coordinate: </a:t>
            </a:r>
            <a:br>
              <a:rPr lang="en-US" dirty="0" smtClean="0"/>
            </a:br>
            <a:r>
              <a:rPr lang="en-US" dirty="0" smtClean="0"/>
              <a:t>acquire </a:t>
            </a:r>
            <a:r>
              <a:rPr lang="en-US" dirty="0"/>
              <a:t>30s </a:t>
            </a:r>
            <a:r>
              <a:rPr lang="en-US" dirty="0" smtClean="0"/>
              <a:t>FCCS</a:t>
            </a:r>
            <a:endParaRPr lang="en-US" dirty="0"/>
          </a:p>
        </p:txBody>
      </p:sp>
      <p:grpSp>
        <p:nvGrpSpPr>
          <p:cNvPr id="59" name="Group 58"/>
          <p:cNvGrpSpPr/>
          <p:nvPr/>
        </p:nvGrpSpPr>
        <p:grpSpPr>
          <a:xfrm>
            <a:off x="3645507" y="1786131"/>
            <a:ext cx="3451508" cy="304800"/>
            <a:chOff x="2209800" y="1600200"/>
            <a:chExt cx="6019800" cy="304800"/>
          </a:xfrm>
        </p:grpSpPr>
        <p:cxnSp>
          <p:nvCxnSpPr>
            <p:cNvPr id="60" name="Straight Arrow Connector 59"/>
            <p:cNvCxnSpPr/>
            <p:nvPr/>
          </p:nvCxnSpPr>
          <p:spPr>
            <a:xfrm>
              <a:off x="2209800" y="1600200"/>
              <a:ext cx="0" cy="30480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209800" y="1600200"/>
              <a:ext cx="6019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flipV="1">
              <a:off x="8229600" y="16002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63" name="TextBox 62"/>
          <p:cNvSpPr txBox="1"/>
          <p:nvPr/>
        </p:nvSpPr>
        <p:spPr>
          <a:xfrm>
            <a:off x="4163503" y="1405131"/>
            <a:ext cx="2389697" cy="338554"/>
          </a:xfrm>
          <a:prstGeom prst="rect">
            <a:avLst/>
          </a:prstGeom>
          <a:noFill/>
        </p:spPr>
        <p:txBody>
          <a:bodyPr wrap="none" rtlCol="0">
            <a:spAutoFit/>
          </a:bodyPr>
          <a:lstStyle/>
          <a:p>
            <a:r>
              <a:rPr lang="en-US" sz="1600" dirty="0" smtClean="0"/>
              <a:t>Move to next grid position</a:t>
            </a:r>
            <a:endParaRPr lang="en-US" sz="1600" dirty="0"/>
          </a:p>
        </p:txBody>
      </p:sp>
      <p:sp>
        <p:nvSpPr>
          <p:cNvPr id="64" name="TextBox 63"/>
          <p:cNvSpPr txBox="1"/>
          <p:nvPr/>
        </p:nvSpPr>
        <p:spPr>
          <a:xfrm>
            <a:off x="2003708" y="3657600"/>
            <a:ext cx="1272892" cy="646331"/>
          </a:xfrm>
          <a:prstGeom prst="rect">
            <a:avLst/>
          </a:prstGeom>
          <a:noFill/>
        </p:spPr>
        <p:txBody>
          <a:bodyPr wrap="none" rtlCol="0">
            <a:spAutoFit/>
          </a:bodyPr>
          <a:lstStyle/>
          <a:p>
            <a:r>
              <a:rPr lang="en-US" dirty="0" smtClean="0">
                <a:solidFill>
                  <a:srgbClr val="FF0000"/>
                </a:solidFill>
              </a:rPr>
              <a:t>Leica CAM</a:t>
            </a:r>
            <a:r>
              <a:rPr lang="en-US" dirty="0" smtClean="0"/>
              <a:t/>
            </a:r>
            <a:br>
              <a:rPr lang="en-US" dirty="0" smtClean="0"/>
            </a:br>
            <a:r>
              <a:rPr lang="en-US" dirty="0" smtClean="0">
                <a:solidFill>
                  <a:srgbClr val="3366FF"/>
                </a:solidFill>
              </a:rPr>
              <a:t>Visual Basic</a:t>
            </a:r>
            <a:endParaRPr lang="en-US" dirty="0">
              <a:solidFill>
                <a:srgbClr val="3366FF"/>
              </a:solidFill>
            </a:endParaRPr>
          </a:p>
        </p:txBody>
      </p:sp>
      <p:cxnSp>
        <p:nvCxnSpPr>
          <p:cNvPr id="65" name="Straight Arrow Connector 64"/>
          <p:cNvCxnSpPr/>
          <p:nvPr/>
        </p:nvCxnSpPr>
        <p:spPr>
          <a:xfrm flipH="1">
            <a:off x="2586864" y="3276600"/>
            <a:ext cx="3936" cy="40254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flipH="1">
            <a:off x="2590800" y="4336300"/>
            <a:ext cx="3936" cy="38810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6019800" y="4419600"/>
            <a:ext cx="2667000" cy="1323439"/>
          </a:xfrm>
          <a:prstGeom prst="rect">
            <a:avLst/>
          </a:prstGeom>
        </p:spPr>
        <p:txBody>
          <a:bodyPr wrap="square">
            <a:spAutoFit/>
          </a:bodyPr>
          <a:lstStyle/>
          <a:p>
            <a:r>
              <a:rPr lang="en-US" sz="1600" dirty="0" smtClean="0"/>
              <a:t>Tested 53 proteins for</a:t>
            </a:r>
            <a:br>
              <a:rPr lang="en-US" sz="1600" dirty="0" smtClean="0"/>
            </a:br>
            <a:r>
              <a:rPr lang="en-US" sz="1600" dirty="0" smtClean="0"/>
              <a:t>chromatin interaction [1].</a:t>
            </a:r>
          </a:p>
          <a:p>
            <a:r>
              <a:rPr lang="en-US" sz="1600" dirty="0" smtClean="0"/>
              <a:t>=&gt; For each protein:</a:t>
            </a:r>
          </a:p>
          <a:p>
            <a:r>
              <a:rPr lang="en-US" sz="1600" dirty="0" smtClean="0"/>
              <a:t>~ 1100 FCS </a:t>
            </a:r>
            <a:r>
              <a:rPr lang="en-US" sz="1600" dirty="0"/>
              <a:t>measurements </a:t>
            </a:r>
          </a:p>
          <a:p>
            <a:r>
              <a:rPr lang="en-US" sz="1600" dirty="0" smtClean="0"/>
              <a:t>in </a:t>
            </a:r>
            <a:r>
              <a:rPr lang="en-US" sz="1600" dirty="0"/>
              <a:t>189 </a:t>
            </a:r>
            <a:r>
              <a:rPr lang="en-US" sz="1600" dirty="0" smtClean="0"/>
              <a:t>cells</a:t>
            </a:r>
          </a:p>
        </p:txBody>
      </p:sp>
      <p:sp>
        <p:nvSpPr>
          <p:cNvPr id="4" name="Rectangle 3"/>
          <p:cNvSpPr/>
          <p:nvPr/>
        </p:nvSpPr>
        <p:spPr>
          <a:xfrm>
            <a:off x="0" y="304800"/>
            <a:ext cx="9144000" cy="830997"/>
          </a:xfrm>
          <a:prstGeom prst="rect">
            <a:avLst/>
          </a:prstGeom>
        </p:spPr>
        <p:txBody>
          <a:bodyPr wrap="square">
            <a:spAutoFit/>
          </a:bodyPr>
          <a:lstStyle/>
          <a:p>
            <a:pPr algn="ctr"/>
            <a:r>
              <a:rPr lang="en-US" sz="2400" dirty="0" smtClean="0"/>
              <a:t>Automated FCCS screening </a:t>
            </a:r>
            <a:r>
              <a:rPr lang="en-US" sz="2400" dirty="0"/>
              <a:t>of </a:t>
            </a:r>
            <a:r>
              <a:rPr lang="en-US" sz="2400" dirty="0" smtClean="0"/>
              <a:t>chromatin interaction of EYFP</a:t>
            </a:r>
            <a:r>
              <a:rPr lang="en-US" sz="2400" dirty="0"/>
              <a:t>-tagged </a:t>
            </a:r>
            <a:r>
              <a:rPr lang="en-US" sz="2400" dirty="0" smtClean="0"/>
              <a:t>proteins, using </a:t>
            </a:r>
            <a:r>
              <a:rPr lang="en-US" sz="2400" dirty="0"/>
              <a:t>Histone H2B-mCherry as a chromatin </a:t>
            </a:r>
            <a:r>
              <a:rPr lang="en-US" sz="2400" dirty="0" smtClean="0"/>
              <a:t>marker. </a:t>
            </a:r>
            <a:endParaRPr lang="en-US" sz="2400" dirty="0"/>
          </a:p>
        </p:txBody>
      </p:sp>
    </p:spTree>
    <p:extLst>
      <p:ext uri="{BB962C8B-B14F-4D97-AF65-F5344CB8AC3E}">
        <p14:creationId xmlns:p14="http://schemas.microsoft.com/office/powerpoint/2010/main" val="273226738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915400" cy="1143000"/>
          </a:xfrm>
        </p:spPr>
        <p:txBody>
          <a:bodyPr>
            <a:noAutofit/>
          </a:bodyPr>
          <a:lstStyle/>
          <a:p>
            <a:pPr marL="0" indent="0"/>
            <a:r>
              <a:rPr lang="en-US" sz="3600" dirty="0"/>
              <a:t>FRAP and FCS  =&gt; high </a:t>
            </a:r>
            <a:r>
              <a:rPr lang="en-US" sz="3600" dirty="0" smtClean="0"/>
              <a:t>resolution</a:t>
            </a:r>
            <a:br>
              <a:rPr lang="en-US" sz="3600" dirty="0" smtClean="0"/>
            </a:br>
            <a:r>
              <a:rPr lang="en-US" sz="3600" dirty="0" smtClean="0"/>
              <a:t>=</a:t>
            </a:r>
            <a:r>
              <a:rPr lang="en-US" sz="3600" dirty="0"/>
              <a:t>&gt; high NA =&gt; </a:t>
            </a:r>
            <a:r>
              <a:rPr lang="en-US" sz="3600" dirty="0" smtClean="0"/>
              <a:t>immersion lenses</a:t>
            </a:r>
            <a:endParaRPr lang="en-US" sz="3600" dirty="0"/>
          </a:p>
        </p:txBody>
      </p:sp>
      <p:grpSp>
        <p:nvGrpSpPr>
          <p:cNvPr id="5" name="Group 4"/>
          <p:cNvGrpSpPr/>
          <p:nvPr/>
        </p:nvGrpSpPr>
        <p:grpSpPr>
          <a:xfrm>
            <a:off x="1031242" y="2286000"/>
            <a:ext cx="3675520" cy="2565115"/>
            <a:chOff x="2604246" y="2665997"/>
            <a:chExt cx="3675520" cy="2565115"/>
          </a:xfrm>
        </p:grpSpPr>
        <p:pic>
          <p:nvPicPr>
            <p:cNvPr id="6" name="Picture 2" descr="Microtitre Plate"/>
            <p:cNvPicPr>
              <a:picLocks noChangeAspect="1" noChangeArrowheads="1"/>
            </p:cNvPicPr>
            <p:nvPr/>
          </p:nvPicPr>
          <p:blipFill rotWithShape="1">
            <a:blip r:embed="rId2" cstate="print">
              <a:alphaModFix amt="56000"/>
            </a:blip>
            <a:srcRect r="2061" b="2587"/>
            <a:stretch/>
          </p:blipFill>
          <p:spPr bwMode="auto">
            <a:xfrm>
              <a:off x="2604246" y="2665997"/>
              <a:ext cx="3675520" cy="2565115"/>
            </a:xfrm>
            <a:prstGeom prst="rect">
              <a:avLst/>
            </a:prstGeom>
            <a:noFill/>
          </p:spPr>
        </p:pic>
        <p:cxnSp>
          <p:nvCxnSpPr>
            <p:cNvPr id="8" name="Straight Arrow Connector 7"/>
            <p:cNvCxnSpPr/>
            <p:nvPr/>
          </p:nvCxnSpPr>
          <p:spPr>
            <a:xfrm>
              <a:off x="5438414" y="3616235"/>
              <a:ext cx="0" cy="213290"/>
            </a:xfrm>
            <a:prstGeom prst="straightConnector1">
              <a:avLst/>
            </a:prstGeom>
            <a:ln>
              <a:solidFill>
                <a:srgbClr val="000000"/>
              </a:solidFill>
              <a:tailEnd type="arrow"/>
            </a:ln>
          </p:spPr>
          <p:style>
            <a:lnRef idx="2">
              <a:schemeClr val="accent6"/>
            </a:lnRef>
            <a:fillRef idx="0">
              <a:schemeClr val="accent6"/>
            </a:fillRef>
            <a:effectRef idx="1">
              <a:schemeClr val="accent6"/>
            </a:effectRef>
            <a:fontRef idx="minor">
              <a:schemeClr val="tx1"/>
            </a:fontRef>
          </p:style>
        </p:cxnSp>
        <p:cxnSp>
          <p:nvCxnSpPr>
            <p:cNvPr id="9" name="Straight Arrow Connector 8"/>
            <p:cNvCxnSpPr/>
            <p:nvPr/>
          </p:nvCxnSpPr>
          <p:spPr>
            <a:xfrm flipV="1">
              <a:off x="3493258" y="3573017"/>
              <a:ext cx="1942838" cy="7038"/>
            </a:xfrm>
            <a:prstGeom prst="straightConnector1">
              <a:avLst/>
            </a:prstGeom>
            <a:ln>
              <a:solidFill>
                <a:srgbClr val="000000"/>
              </a:solidFill>
              <a:tailEnd type="arrow"/>
            </a:ln>
          </p:spPr>
          <p:style>
            <a:lnRef idx="2">
              <a:schemeClr val="accent6"/>
            </a:lnRef>
            <a:fillRef idx="0">
              <a:schemeClr val="accent6"/>
            </a:fillRef>
            <a:effectRef idx="1">
              <a:schemeClr val="accent6"/>
            </a:effectRef>
            <a:fontRef idx="minor">
              <a:schemeClr val="tx1"/>
            </a:fontRef>
          </p:style>
        </p:cxnSp>
        <p:cxnSp>
          <p:nvCxnSpPr>
            <p:cNvPr id="11" name="Straight Arrow Connector 10"/>
            <p:cNvCxnSpPr/>
            <p:nvPr/>
          </p:nvCxnSpPr>
          <p:spPr>
            <a:xfrm flipH="1">
              <a:off x="3491880" y="3848719"/>
              <a:ext cx="1944216" cy="0"/>
            </a:xfrm>
            <a:prstGeom prst="straightConnector1">
              <a:avLst/>
            </a:prstGeom>
            <a:ln>
              <a:solidFill>
                <a:srgbClr val="000000"/>
              </a:solidFill>
              <a:tailEnd type="arrow"/>
            </a:ln>
          </p:spPr>
          <p:style>
            <a:lnRef idx="2">
              <a:schemeClr val="accent6"/>
            </a:lnRef>
            <a:fillRef idx="0">
              <a:schemeClr val="accent6"/>
            </a:fillRef>
            <a:effectRef idx="1">
              <a:schemeClr val="accent6"/>
            </a:effectRef>
            <a:fontRef idx="minor">
              <a:schemeClr val="tx1"/>
            </a:fontRef>
          </p:style>
        </p:cxnSp>
        <p:cxnSp>
          <p:nvCxnSpPr>
            <p:cNvPr id="12" name="Straight Arrow Connector 11"/>
            <p:cNvCxnSpPr/>
            <p:nvPr/>
          </p:nvCxnSpPr>
          <p:spPr>
            <a:xfrm>
              <a:off x="3482185" y="3861048"/>
              <a:ext cx="7705" cy="230242"/>
            </a:xfrm>
            <a:prstGeom prst="straightConnector1">
              <a:avLst/>
            </a:prstGeom>
            <a:ln>
              <a:solidFill>
                <a:srgbClr val="000000"/>
              </a:solidFill>
              <a:tailEnd type="arrow"/>
            </a:ln>
          </p:spPr>
          <p:style>
            <a:lnRef idx="2">
              <a:schemeClr val="accent6"/>
            </a:lnRef>
            <a:fillRef idx="0">
              <a:schemeClr val="accent6"/>
            </a:fillRef>
            <a:effectRef idx="1">
              <a:schemeClr val="accent6"/>
            </a:effectRef>
            <a:fontRef idx="minor">
              <a:schemeClr val="tx1"/>
            </a:fontRef>
          </p:style>
        </p:cxnSp>
        <p:cxnSp>
          <p:nvCxnSpPr>
            <p:cNvPr id="13" name="Straight Arrow Connector 12"/>
            <p:cNvCxnSpPr/>
            <p:nvPr/>
          </p:nvCxnSpPr>
          <p:spPr>
            <a:xfrm>
              <a:off x="3461496" y="4113797"/>
              <a:ext cx="1999508" cy="0"/>
            </a:xfrm>
            <a:prstGeom prst="straightConnector1">
              <a:avLst/>
            </a:prstGeom>
            <a:ln>
              <a:solidFill>
                <a:srgbClr val="000000"/>
              </a:solidFill>
              <a:tailEnd type="arrow"/>
            </a:ln>
          </p:spPr>
          <p:style>
            <a:lnRef idx="2">
              <a:schemeClr val="accent6"/>
            </a:lnRef>
            <a:fillRef idx="0">
              <a:schemeClr val="accent6"/>
            </a:fillRef>
            <a:effectRef idx="1">
              <a:schemeClr val="accent6"/>
            </a:effectRef>
            <a:fontRef idx="minor">
              <a:schemeClr val="tx1"/>
            </a:fontRef>
          </p:style>
        </p:cxnSp>
      </p:grpSp>
      <p:grpSp>
        <p:nvGrpSpPr>
          <p:cNvPr id="17" name="Group 9"/>
          <p:cNvGrpSpPr>
            <a:grpSpLocks/>
          </p:cNvGrpSpPr>
          <p:nvPr/>
        </p:nvGrpSpPr>
        <p:grpSpPr bwMode="auto">
          <a:xfrm>
            <a:off x="5622292" y="2895600"/>
            <a:ext cx="2028139" cy="1197031"/>
            <a:chOff x="2980" y="3188"/>
            <a:chExt cx="1413" cy="834"/>
          </a:xfrm>
        </p:grpSpPr>
        <p:pic>
          <p:nvPicPr>
            <p:cNvPr id="19" name="Picture 10" descr="Objektiv1small"/>
            <p:cNvPicPr>
              <a:picLocks noChangeAspect="1" noChangeArrowheads="1"/>
            </p:cNvPicPr>
            <p:nvPr/>
          </p:nvPicPr>
          <p:blipFill>
            <a:blip r:embed="rId3"/>
            <a:srcRect/>
            <a:stretch>
              <a:fillRect/>
            </a:stretch>
          </p:blipFill>
          <p:spPr bwMode="auto">
            <a:xfrm>
              <a:off x="2980" y="3188"/>
              <a:ext cx="1250" cy="834"/>
            </a:xfrm>
            <a:prstGeom prst="rect">
              <a:avLst/>
            </a:prstGeom>
            <a:noFill/>
            <a:effectLst>
              <a:outerShdw dist="35921" dir="2700000" algn="ctr" rotWithShape="0">
                <a:srgbClr val="292929"/>
              </a:outerShdw>
            </a:effectLst>
          </p:spPr>
        </p:pic>
        <p:pic>
          <p:nvPicPr>
            <p:cNvPr id="20" name="Picture 11" descr="Objektiv2small"/>
            <p:cNvPicPr>
              <a:picLocks noChangeAspect="1" noChangeArrowheads="1"/>
            </p:cNvPicPr>
            <p:nvPr/>
          </p:nvPicPr>
          <p:blipFill>
            <a:blip r:embed="rId4"/>
            <a:srcRect/>
            <a:stretch>
              <a:fillRect/>
            </a:stretch>
          </p:blipFill>
          <p:spPr bwMode="auto">
            <a:xfrm>
              <a:off x="3386" y="3205"/>
              <a:ext cx="1007" cy="671"/>
            </a:xfrm>
            <a:prstGeom prst="rect">
              <a:avLst/>
            </a:prstGeom>
            <a:noFill/>
            <a:effectLst>
              <a:outerShdw dist="35921" dir="2700000" algn="ctr" rotWithShape="0">
                <a:srgbClr val="292929"/>
              </a:outerShdw>
            </a:effectLst>
          </p:spPr>
        </p:pic>
      </p:grpSp>
      <p:cxnSp>
        <p:nvCxnSpPr>
          <p:cNvPr id="23" name="Straight Connector 22"/>
          <p:cNvCxnSpPr/>
          <p:nvPr/>
        </p:nvCxnSpPr>
        <p:spPr>
          <a:xfrm>
            <a:off x="1126492" y="5029200"/>
            <a:ext cx="3581400" cy="0"/>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345692" y="5029200"/>
            <a:ext cx="1165103" cy="461665"/>
          </a:xfrm>
          <a:prstGeom prst="rect">
            <a:avLst/>
          </a:prstGeom>
          <a:noFill/>
        </p:spPr>
        <p:txBody>
          <a:bodyPr wrap="none" rtlCol="0">
            <a:spAutoFit/>
          </a:bodyPr>
          <a:lstStyle/>
          <a:p>
            <a:r>
              <a:rPr lang="en-US" sz="2400" dirty="0" smtClean="0"/>
              <a:t>~ 13 cm</a:t>
            </a:r>
            <a:endParaRPr lang="en-US" sz="2400" dirty="0"/>
          </a:p>
        </p:txBody>
      </p:sp>
      <p:sp>
        <p:nvSpPr>
          <p:cNvPr id="27" name="TextBox 26"/>
          <p:cNvSpPr txBox="1"/>
          <p:nvPr/>
        </p:nvSpPr>
        <p:spPr>
          <a:xfrm>
            <a:off x="1673696" y="1828800"/>
            <a:ext cx="2195996" cy="369332"/>
          </a:xfrm>
          <a:prstGeom prst="rect">
            <a:avLst/>
          </a:prstGeom>
          <a:noFill/>
        </p:spPr>
        <p:txBody>
          <a:bodyPr wrap="none" rtlCol="0">
            <a:spAutoFit/>
          </a:bodyPr>
          <a:lstStyle/>
          <a:p>
            <a:r>
              <a:rPr lang="en-US" dirty="0" smtClean="0"/>
              <a:t>96-well imaging plate</a:t>
            </a:r>
            <a:endParaRPr lang="en-US" dirty="0"/>
          </a:p>
        </p:txBody>
      </p:sp>
      <p:sp>
        <p:nvSpPr>
          <p:cNvPr id="28" name="TextBox 27"/>
          <p:cNvSpPr txBox="1"/>
          <p:nvPr/>
        </p:nvSpPr>
        <p:spPr>
          <a:xfrm>
            <a:off x="5546092" y="4267200"/>
            <a:ext cx="2302508" cy="646331"/>
          </a:xfrm>
          <a:prstGeom prst="rect">
            <a:avLst/>
          </a:prstGeom>
          <a:noFill/>
        </p:spPr>
        <p:txBody>
          <a:bodyPr wrap="none" rtlCol="0">
            <a:spAutoFit/>
          </a:bodyPr>
          <a:lstStyle/>
          <a:p>
            <a:r>
              <a:rPr lang="en-US" dirty="0" smtClean="0"/>
              <a:t>Automated immersion</a:t>
            </a:r>
          </a:p>
          <a:p>
            <a:r>
              <a:rPr lang="en-US" dirty="0" smtClean="0"/>
              <a:t>(oil and water)</a:t>
            </a:r>
            <a:endParaRPr lang="en-US" dirty="0"/>
          </a:p>
        </p:txBody>
      </p:sp>
    </p:spTree>
    <p:extLst>
      <p:ext uri="{BB962C8B-B14F-4D97-AF65-F5344CB8AC3E}">
        <p14:creationId xmlns:p14="http://schemas.microsoft.com/office/powerpoint/2010/main" val="3203295650"/>
      </p:ext>
    </p:extLst>
  </p:cSld>
  <p:clrMapOvr>
    <a:masterClrMapping/>
  </p:clrMapOvr>
  <mc:AlternateContent xmlns:mc="http://schemas.openxmlformats.org/markup-compatibility/2006" xmlns:p14="http://schemas.microsoft.com/office/powerpoint/2010/main">
    <mc:Choice Requires="p14">
      <p:transition spd="slow" p14:dur="2000" advTm="62956"/>
    </mc:Choice>
    <mc:Fallback xmlns="">
      <p:transition xmlns:p14="http://schemas.microsoft.com/office/powerpoint/2010/main" spd="slow" advTm="62956"/>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1517848" y="304800"/>
            <a:ext cx="6102152" cy="738664"/>
          </a:xfrm>
          <a:prstGeom prst="rect">
            <a:avLst/>
          </a:prstGeom>
          <a:noFill/>
          <a:ln w="9525">
            <a:noFill/>
            <a:miter lim="800000"/>
            <a:headEnd/>
            <a:tailEnd/>
          </a:ln>
        </p:spPr>
        <p:txBody>
          <a:bodyPr wrap="square" lIns="0" tIns="0" rIns="0" bIns="0">
            <a:prstTxWarp prst="textNoShape">
              <a:avLst/>
            </a:prstTxWarp>
            <a:spAutoFit/>
          </a:bodyPr>
          <a:lstStyle/>
          <a:p>
            <a:pPr algn="ctr" eaLnBrk="0" fontAlgn="base" hangingPunct="0">
              <a:spcBef>
                <a:spcPct val="0"/>
              </a:spcBef>
              <a:spcAft>
                <a:spcPct val="0"/>
              </a:spcAft>
            </a:pPr>
            <a:r>
              <a:rPr lang="de-DE" sz="2800" dirty="0">
                <a:solidFill>
                  <a:srgbClr val="000000"/>
                </a:solidFill>
                <a:latin typeface="Calibri" panose="020F0502020204030204" pitchFamily="34" charset="0"/>
              </a:rPr>
              <a:t>Current Industrial Partners </a:t>
            </a:r>
            <a:r>
              <a:rPr lang="de-DE" sz="2800" dirty="0" smtClean="0">
                <a:solidFill>
                  <a:srgbClr val="000000"/>
                </a:solidFill>
                <a:latin typeface="Calibri" panose="020F0502020204030204" pitchFamily="34" charset="0"/>
              </a:rPr>
              <a:t/>
            </a:r>
            <a:br>
              <a:rPr lang="de-DE" sz="2800" dirty="0" smtClean="0">
                <a:solidFill>
                  <a:srgbClr val="000000"/>
                </a:solidFill>
                <a:latin typeface="Calibri" panose="020F0502020204030204" pitchFamily="34" charset="0"/>
              </a:rPr>
            </a:br>
            <a:r>
              <a:rPr lang="de-DE" sz="2000" dirty="0" smtClean="0">
                <a:solidFill>
                  <a:srgbClr val="000000"/>
                </a:solidFill>
                <a:latin typeface="Calibri" panose="020F0502020204030204" pitchFamily="34" charset="0"/>
              </a:rPr>
              <a:t>(in </a:t>
            </a:r>
            <a:r>
              <a:rPr lang="de-DE" sz="2000" dirty="0" err="1" smtClean="0">
                <a:solidFill>
                  <a:srgbClr val="000000"/>
                </a:solidFill>
                <a:latin typeface="Calibri" panose="020F0502020204030204" pitchFamily="34" charset="0"/>
              </a:rPr>
              <a:t>alphabetical</a:t>
            </a:r>
            <a:r>
              <a:rPr lang="de-DE" sz="2000" dirty="0" smtClean="0">
                <a:solidFill>
                  <a:srgbClr val="000000"/>
                </a:solidFill>
                <a:latin typeface="Calibri" panose="020F0502020204030204" pitchFamily="34" charset="0"/>
              </a:rPr>
              <a:t> </a:t>
            </a:r>
            <a:r>
              <a:rPr lang="de-DE" sz="2000" dirty="0" err="1" smtClean="0">
                <a:solidFill>
                  <a:srgbClr val="000000"/>
                </a:solidFill>
                <a:latin typeface="Calibri" panose="020F0502020204030204" pitchFamily="34" charset="0"/>
              </a:rPr>
              <a:t>order</a:t>
            </a:r>
            <a:r>
              <a:rPr lang="de-DE" sz="2000" dirty="0" smtClean="0">
                <a:solidFill>
                  <a:srgbClr val="000000"/>
                </a:solidFill>
                <a:latin typeface="Calibri" panose="020F0502020204030204" pitchFamily="34" charset="0"/>
              </a:rPr>
              <a:t>)</a:t>
            </a:r>
            <a:endParaRPr lang="en-US" sz="2800" dirty="0">
              <a:solidFill>
                <a:srgbClr val="000000"/>
              </a:solidFill>
              <a:latin typeface="Calibri" panose="020F0502020204030204" pitchFamily="34" charset="0"/>
            </a:endParaRPr>
          </a:p>
        </p:txBody>
      </p:sp>
      <p:pic>
        <p:nvPicPr>
          <p:cNvPr id="45" name="Picture 26"/>
          <p:cNvPicPr>
            <a:picLocks noChangeAspect="1"/>
          </p:cNvPicPr>
          <p:nvPr/>
        </p:nvPicPr>
        <p:blipFill>
          <a:blip r:embed="rId3" cstate="print"/>
          <a:srcRect/>
          <a:stretch>
            <a:fillRect/>
          </a:stretch>
        </p:blipFill>
        <p:spPr bwMode="auto">
          <a:xfrm>
            <a:off x="4218710" y="1573129"/>
            <a:ext cx="1024759" cy="872899"/>
          </a:xfrm>
          <a:prstGeom prst="rect">
            <a:avLst/>
          </a:prstGeom>
          <a:noFill/>
          <a:ln w="9525">
            <a:noFill/>
            <a:miter lim="800000"/>
            <a:headEnd/>
            <a:tailEnd/>
          </a:ln>
        </p:spPr>
      </p:pic>
      <p:pic>
        <p:nvPicPr>
          <p:cNvPr id="46" name="Picture 30"/>
          <p:cNvPicPr>
            <a:picLocks noChangeAspect="1"/>
          </p:cNvPicPr>
          <p:nvPr/>
        </p:nvPicPr>
        <p:blipFill>
          <a:blip r:embed="rId4" cstate="print"/>
          <a:srcRect/>
          <a:stretch>
            <a:fillRect/>
          </a:stretch>
        </p:blipFill>
        <p:spPr bwMode="auto">
          <a:xfrm>
            <a:off x="5874894" y="1573265"/>
            <a:ext cx="1024759" cy="872899"/>
          </a:xfrm>
          <a:prstGeom prst="rect">
            <a:avLst/>
          </a:prstGeom>
          <a:noFill/>
          <a:ln w="9525">
            <a:noFill/>
            <a:miter lim="800000"/>
            <a:headEnd/>
            <a:tailEnd/>
          </a:ln>
        </p:spPr>
      </p:pic>
      <p:pic>
        <p:nvPicPr>
          <p:cNvPr id="47" name="Picture 32"/>
          <p:cNvPicPr>
            <a:picLocks noChangeAspect="1"/>
          </p:cNvPicPr>
          <p:nvPr/>
        </p:nvPicPr>
        <p:blipFill>
          <a:blip r:embed="rId5" cstate="print"/>
          <a:srcRect/>
          <a:stretch>
            <a:fillRect/>
          </a:stretch>
        </p:blipFill>
        <p:spPr bwMode="auto">
          <a:xfrm>
            <a:off x="4218710" y="2743925"/>
            <a:ext cx="1024759" cy="872899"/>
          </a:xfrm>
          <a:prstGeom prst="rect">
            <a:avLst/>
          </a:prstGeom>
          <a:noFill/>
          <a:ln w="9525">
            <a:noFill/>
            <a:miter lim="800000"/>
            <a:headEnd/>
            <a:tailEnd/>
          </a:ln>
        </p:spPr>
      </p:pic>
      <p:pic>
        <p:nvPicPr>
          <p:cNvPr id="52" name="Picture 33"/>
          <p:cNvPicPr>
            <a:picLocks noChangeAspect="1"/>
          </p:cNvPicPr>
          <p:nvPr/>
        </p:nvPicPr>
        <p:blipFill>
          <a:blip r:embed="rId6" cstate="print"/>
          <a:srcRect/>
          <a:stretch>
            <a:fillRect/>
          </a:stretch>
        </p:blipFill>
        <p:spPr bwMode="auto">
          <a:xfrm>
            <a:off x="5874894" y="2745056"/>
            <a:ext cx="1024759" cy="872899"/>
          </a:xfrm>
          <a:prstGeom prst="rect">
            <a:avLst/>
          </a:prstGeom>
          <a:noFill/>
          <a:ln w="9525">
            <a:noFill/>
            <a:miter lim="800000"/>
            <a:headEnd/>
            <a:tailEnd/>
          </a:ln>
        </p:spPr>
      </p:pic>
      <p:pic>
        <p:nvPicPr>
          <p:cNvPr id="53" name="Picture 34"/>
          <p:cNvPicPr>
            <a:picLocks noChangeAspect="1"/>
          </p:cNvPicPr>
          <p:nvPr/>
        </p:nvPicPr>
        <p:blipFill>
          <a:blip r:embed="rId7" cstate="print"/>
          <a:srcRect/>
          <a:stretch>
            <a:fillRect/>
          </a:stretch>
        </p:blipFill>
        <p:spPr bwMode="auto">
          <a:xfrm>
            <a:off x="943614" y="5025413"/>
            <a:ext cx="1024759" cy="872899"/>
          </a:xfrm>
          <a:prstGeom prst="rect">
            <a:avLst/>
          </a:prstGeom>
          <a:noFill/>
          <a:ln w="9525">
            <a:noFill/>
            <a:miter lim="800000"/>
            <a:headEnd/>
            <a:tailEnd/>
          </a:ln>
        </p:spPr>
      </p:pic>
      <p:pic>
        <p:nvPicPr>
          <p:cNvPr id="55" name="Picture 37"/>
          <p:cNvPicPr>
            <a:picLocks noChangeAspect="1"/>
          </p:cNvPicPr>
          <p:nvPr/>
        </p:nvPicPr>
        <p:blipFill>
          <a:blip r:embed="rId8" cstate="print"/>
          <a:srcRect/>
          <a:stretch>
            <a:fillRect/>
          </a:stretch>
        </p:blipFill>
        <p:spPr bwMode="auto">
          <a:xfrm>
            <a:off x="2536897" y="5025413"/>
            <a:ext cx="1024759" cy="872899"/>
          </a:xfrm>
          <a:prstGeom prst="rect">
            <a:avLst/>
          </a:prstGeom>
          <a:noFill/>
          <a:ln w="9525">
            <a:noFill/>
            <a:miter lim="800000"/>
            <a:headEnd/>
            <a:tailEnd/>
          </a:ln>
        </p:spPr>
      </p:pic>
      <p:pic>
        <p:nvPicPr>
          <p:cNvPr id="56" name="Picture 40"/>
          <p:cNvPicPr>
            <a:picLocks noChangeAspect="1"/>
          </p:cNvPicPr>
          <p:nvPr/>
        </p:nvPicPr>
        <p:blipFill>
          <a:blip r:embed="rId9" cstate="print"/>
          <a:srcRect/>
          <a:stretch>
            <a:fillRect/>
          </a:stretch>
        </p:blipFill>
        <p:spPr bwMode="auto">
          <a:xfrm>
            <a:off x="7433441" y="5070701"/>
            <a:ext cx="1024759" cy="872899"/>
          </a:xfrm>
          <a:prstGeom prst="rect">
            <a:avLst/>
          </a:prstGeom>
          <a:noFill/>
          <a:ln w="9525">
            <a:noFill/>
            <a:miter lim="800000"/>
            <a:headEnd/>
            <a:tailEnd/>
          </a:ln>
        </p:spPr>
      </p:pic>
      <p:grpSp>
        <p:nvGrpSpPr>
          <p:cNvPr id="57" name="Group 56"/>
          <p:cNvGrpSpPr/>
          <p:nvPr/>
        </p:nvGrpSpPr>
        <p:grpSpPr>
          <a:xfrm>
            <a:off x="2579173" y="2867796"/>
            <a:ext cx="1006544" cy="639250"/>
            <a:chOff x="6959524" y="3599327"/>
            <a:chExt cx="1006544" cy="639250"/>
          </a:xfrm>
        </p:grpSpPr>
        <p:pic>
          <p:nvPicPr>
            <p:cNvPr id="58" name="Picture 2" descr="http://www.gbo.com/images/gbo_logo_2c_30cm.jpg"/>
            <p:cNvPicPr>
              <a:picLocks noChangeAspect="1" noChangeArrowheads="1"/>
            </p:cNvPicPr>
            <p:nvPr/>
          </p:nvPicPr>
          <p:blipFill>
            <a:blip r:embed="rId10" cstate="print"/>
            <a:srcRect/>
            <a:stretch>
              <a:fillRect/>
            </a:stretch>
          </p:blipFill>
          <p:spPr bwMode="auto">
            <a:xfrm>
              <a:off x="7096125" y="3765440"/>
              <a:ext cx="779617" cy="307025"/>
            </a:xfrm>
            <a:prstGeom prst="rect">
              <a:avLst/>
            </a:prstGeom>
            <a:noFill/>
          </p:spPr>
        </p:pic>
        <p:sp>
          <p:nvSpPr>
            <p:cNvPr id="59" name="Rectangle 58"/>
            <p:cNvSpPr/>
            <p:nvPr/>
          </p:nvSpPr>
          <p:spPr bwMode="auto">
            <a:xfrm>
              <a:off x="6959524" y="3599327"/>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grpSp>
      <p:grpSp>
        <p:nvGrpSpPr>
          <p:cNvPr id="60" name="Group 59"/>
          <p:cNvGrpSpPr/>
          <p:nvPr/>
        </p:nvGrpSpPr>
        <p:grpSpPr>
          <a:xfrm>
            <a:off x="4218710" y="4029864"/>
            <a:ext cx="1006544" cy="639250"/>
            <a:chOff x="7133175" y="4593678"/>
            <a:chExt cx="1006544" cy="639250"/>
          </a:xfrm>
        </p:grpSpPr>
        <p:pic>
          <p:nvPicPr>
            <p:cNvPr id="61" name="Picture 2" descr="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193876" y="4756791"/>
              <a:ext cx="940197" cy="316137"/>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p:cNvSpPr/>
            <p:nvPr/>
          </p:nvSpPr>
          <p:spPr bwMode="auto">
            <a:xfrm>
              <a:off x="7133175" y="4593678"/>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grpSp>
      <p:grpSp>
        <p:nvGrpSpPr>
          <p:cNvPr id="63" name="Group 62"/>
          <p:cNvGrpSpPr/>
          <p:nvPr/>
        </p:nvGrpSpPr>
        <p:grpSpPr>
          <a:xfrm>
            <a:off x="2579173" y="1575935"/>
            <a:ext cx="1024759" cy="872899"/>
            <a:chOff x="5642741" y="2412425"/>
            <a:chExt cx="1024759" cy="872899"/>
          </a:xfrm>
        </p:grpSpPr>
        <p:pic>
          <p:nvPicPr>
            <p:cNvPr id="64" name="Picture 27"/>
            <p:cNvPicPr>
              <a:picLocks noChangeAspect="1"/>
            </p:cNvPicPr>
            <p:nvPr/>
          </p:nvPicPr>
          <p:blipFill>
            <a:blip r:embed="rId12" cstate="print"/>
            <a:srcRect/>
            <a:stretch>
              <a:fillRect/>
            </a:stretch>
          </p:blipFill>
          <p:spPr bwMode="auto">
            <a:xfrm>
              <a:off x="5642741" y="2412425"/>
              <a:ext cx="1024759" cy="872899"/>
            </a:xfrm>
            <a:prstGeom prst="rect">
              <a:avLst/>
            </a:prstGeom>
            <a:noFill/>
            <a:ln w="9525">
              <a:noFill/>
              <a:miter lim="800000"/>
              <a:headEnd/>
              <a:tailEnd/>
            </a:ln>
          </p:spPr>
        </p:pic>
        <p:pic>
          <p:nvPicPr>
            <p:cNvPr id="65" name="Picture 6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726561" y="2716162"/>
              <a:ext cx="872642" cy="262433"/>
            </a:xfrm>
            <a:prstGeom prst="rect">
              <a:avLst/>
            </a:prstGeom>
            <a:ln>
              <a:noFill/>
            </a:ln>
          </p:spPr>
        </p:pic>
      </p:grpSp>
      <p:grpSp>
        <p:nvGrpSpPr>
          <p:cNvPr id="66" name="Group 65"/>
          <p:cNvGrpSpPr/>
          <p:nvPr/>
        </p:nvGrpSpPr>
        <p:grpSpPr>
          <a:xfrm>
            <a:off x="5849265" y="5041056"/>
            <a:ext cx="1022419" cy="857256"/>
            <a:chOff x="7165932" y="2412425"/>
            <a:chExt cx="1022419" cy="857256"/>
          </a:xfrm>
        </p:grpSpPr>
        <p:grpSp>
          <p:nvGrpSpPr>
            <p:cNvPr id="67" name="Group 66"/>
            <p:cNvGrpSpPr/>
            <p:nvPr/>
          </p:nvGrpSpPr>
          <p:grpSpPr>
            <a:xfrm>
              <a:off x="7165932" y="2412425"/>
              <a:ext cx="1022419" cy="857256"/>
              <a:chOff x="6967534" y="2412425"/>
              <a:chExt cx="1022419" cy="857256"/>
            </a:xfrm>
          </p:grpSpPr>
          <p:grpSp>
            <p:nvGrpSpPr>
              <p:cNvPr id="69" name="Group 30"/>
              <p:cNvGrpSpPr/>
              <p:nvPr/>
            </p:nvGrpSpPr>
            <p:grpSpPr>
              <a:xfrm>
                <a:off x="6967534" y="2412425"/>
                <a:ext cx="1000132" cy="857256"/>
                <a:chOff x="6115058" y="5715016"/>
                <a:chExt cx="1000132" cy="857256"/>
              </a:xfrm>
            </p:grpSpPr>
            <p:sp>
              <p:nvSpPr>
                <p:cNvPr id="71" name="Rectangle 70"/>
                <p:cNvSpPr/>
                <p:nvPr/>
              </p:nvSpPr>
              <p:spPr bwMode="auto">
                <a:xfrm>
                  <a:off x="6115058" y="5715016"/>
                  <a:ext cx="1000132" cy="85725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cs typeface="Geneva" pitchFamily="-112" charset="0"/>
                  </a:endParaRPr>
                </a:p>
              </p:txBody>
            </p:sp>
            <p:pic>
              <p:nvPicPr>
                <p:cNvPr id="72" name="Picture 2"/>
                <p:cNvPicPr>
                  <a:picLocks noChangeAspect="1" noChangeArrowheads="1"/>
                </p:cNvPicPr>
                <p:nvPr/>
              </p:nvPicPr>
              <p:blipFill>
                <a:blip r:embed="rId14" cstate="print"/>
                <a:srcRect/>
                <a:stretch>
                  <a:fillRect/>
                </a:stretch>
              </p:blipFill>
              <p:spPr bwMode="auto">
                <a:xfrm>
                  <a:off x="6215074" y="6072206"/>
                  <a:ext cx="817245" cy="144780"/>
                </a:xfrm>
                <a:prstGeom prst="rect">
                  <a:avLst/>
                </a:prstGeom>
                <a:noFill/>
                <a:ln w="9525">
                  <a:noFill/>
                  <a:miter lim="800000"/>
                  <a:headEnd/>
                  <a:tailEnd/>
                </a:ln>
              </p:spPr>
            </p:pic>
          </p:grpSp>
          <p:sp>
            <p:nvSpPr>
              <p:cNvPr id="70" name="Rectangle 69"/>
              <p:cNvSpPr/>
              <p:nvPr/>
            </p:nvSpPr>
            <p:spPr bwMode="auto">
              <a:xfrm>
                <a:off x="6983409" y="2521428"/>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grpSp>
        <p:pic>
          <p:nvPicPr>
            <p:cNvPr id="68" name="Picture 6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242199" y="2733619"/>
              <a:ext cx="902970" cy="201930"/>
            </a:xfrm>
            <a:prstGeom prst="rect">
              <a:avLst/>
            </a:prstGeom>
          </p:spPr>
        </p:pic>
      </p:grpSp>
      <p:grpSp>
        <p:nvGrpSpPr>
          <p:cNvPr id="73" name="Group 72"/>
          <p:cNvGrpSpPr/>
          <p:nvPr/>
        </p:nvGrpSpPr>
        <p:grpSpPr>
          <a:xfrm>
            <a:off x="952721" y="1694257"/>
            <a:ext cx="1006544" cy="639250"/>
            <a:chOff x="737280" y="1450324"/>
            <a:chExt cx="1006544" cy="639250"/>
          </a:xfrm>
        </p:grpSpPr>
        <p:sp>
          <p:nvSpPr>
            <p:cNvPr id="74" name="Rectangle 73"/>
            <p:cNvSpPr/>
            <p:nvPr/>
          </p:nvSpPr>
          <p:spPr bwMode="auto">
            <a:xfrm>
              <a:off x="737280" y="1450324"/>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pic>
          <p:nvPicPr>
            <p:cNvPr id="75" name="Picture 7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18045" y="1716018"/>
              <a:ext cx="845016" cy="160488"/>
            </a:xfrm>
            <a:prstGeom prst="rect">
              <a:avLst/>
            </a:prstGeom>
          </p:spPr>
        </p:pic>
      </p:grpSp>
      <p:grpSp>
        <p:nvGrpSpPr>
          <p:cNvPr id="76" name="Group 75"/>
          <p:cNvGrpSpPr/>
          <p:nvPr/>
        </p:nvGrpSpPr>
        <p:grpSpPr>
          <a:xfrm>
            <a:off x="952721" y="2868717"/>
            <a:ext cx="1006544" cy="639250"/>
            <a:chOff x="733007" y="2586365"/>
            <a:chExt cx="1006544" cy="639250"/>
          </a:xfrm>
        </p:grpSpPr>
        <p:sp>
          <p:nvSpPr>
            <p:cNvPr id="77" name="Rectangle 76"/>
            <p:cNvSpPr/>
            <p:nvPr/>
          </p:nvSpPr>
          <p:spPr bwMode="auto">
            <a:xfrm>
              <a:off x="733007" y="2586365"/>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pic>
          <p:nvPicPr>
            <p:cNvPr id="78" name="Picture 4" descr="excelitas"/>
            <p:cNvPicPr>
              <a:picLocks noChangeAspect="1" noChangeArrowheads="1"/>
            </p:cNvPicPr>
            <p:nvPr/>
          </p:nvPicPr>
          <p:blipFill rotWithShape="1">
            <a:blip r:embed="rId17">
              <a:extLst>
                <a:ext uri="{28A0092B-C50C-407E-A947-70E740481C1C}">
                  <a14:useLocalDpi xmlns:a14="http://schemas.microsoft.com/office/drawing/2010/main" val="0"/>
                </a:ext>
              </a:extLst>
            </a:blip>
            <a:srcRect l="1710" t="17744" r="7509" b="16978"/>
            <a:stretch/>
          </p:blipFill>
          <p:spPr bwMode="auto">
            <a:xfrm>
              <a:off x="806263" y="2636987"/>
              <a:ext cx="860031" cy="5548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up 78"/>
          <p:cNvGrpSpPr/>
          <p:nvPr/>
        </p:nvGrpSpPr>
        <p:grpSpPr>
          <a:xfrm>
            <a:off x="952721" y="4034459"/>
            <a:ext cx="1006544" cy="639250"/>
            <a:chOff x="713300" y="3752107"/>
            <a:chExt cx="1006544" cy="639250"/>
          </a:xfrm>
        </p:grpSpPr>
        <p:sp>
          <p:nvSpPr>
            <p:cNvPr id="80" name="Rectangle 79"/>
            <p:cNvSpPr/>
            <p:nvPr/>
          </p:nvSpPr>
          <p:spPr bwMode="auto">
            <a:xfrm>
              <a:off x="713300" y="3752107"/>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pic>
          <p:nvPicPr>
            <p:cNvPr id="81" name="Picture 80"/>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66572" y="3976107"/>
              <a:ext cx="900000" cy="191250"/>
            </a:xfrm>
            <a:prstGeom prst="rect">
              <a:avLst/>
            </a:prstGeom>
          </p:spPr>
        </p:pic>
      </p:grpSp>
      <p:grpSp>
        <p:nvGrpSpPr>
          <p:cNvPr id="82" name="Group 81"/>
          <p:cNvGrpSpPr/>
          <p:nvPr/>
        </p:nvGrpSpPr>
        <p:grpSpPr>
          <a:xfrm>
            <a:off x="2579173" y="4031935"/>
            <a:ext cx="1006544" cy="639250"/>
            <a:chOff x="2372621" y="3635283"/>
            <a:chExt cx="1006544" cy="639250"/>
          </a:xfrm>
        </p:grpSpPr>
        <p:sp>
          <p:nvSpPr>
            <p:cNvPr id="83" name="Rectangle 82"/>
            <p:cNvSpPr/>
            <p:nvPr/>
          </p:nvSpPr>
          <p:spPr bwMode="auto">
            <a:xfrm>
              <a:off x="2372621" y="3635283"/>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pic>
          <p:nvPicPr>
            <p:cNvPr id="84" name="Picture 8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555776" y="3735795"/>
              <a:ext cx="727856" cy="438225"/>
            </a:xfrm>
            <a:prstGeom prst="rect">
              <a:avLst/>
            </a:prstGeom>
          </p:spPr>
        </p:pic>
      </p:grpSp>
      <p:grpSp>
        <p:nvGrpSpPr>
          <p:cNvPr id="85" name="Group 84"/>
          <p:cNvGrpSpPr/>
          <p:nvPr/>
        </p:nvGrpSpPr>
        <p:grpSpPr>
          <a:xfrm>
            <a:off x="4163349" y="5151512"/>
            <a:ext cx="1006544" cy="639250"/>
            <a:chOff x="2339752" y="4729271"/>
            <a:chExt cx="1006544" cy="639250"/>
          </a:xfrm>
        </p:grpSpPr>
        <p:sp>
          <p:nvSpPr>
            <p:cNvPr id="86" name="Rectangle 85"/>
            <p:cNvSpPr/>
            <p:nvPr/>
          </p:nvSpPr>
          <p:spPr bwMode="auto">
            <a:xfrm>
              <a:off x="2339752" y="4729271"/>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pic>
          <p:nvPicPr>
            <p:cNvPr id="87" name="Picture 42"/>
            <p:cNvPicPr>
              <a:picLocks noChangeAspect="1" noChangeArrowheads="1"/>
            </p:cNvPicPr>
            <p:nvPr/>
          </p:nvPicPr>
          <p:blipFill>
            <a:blip r:embed="rId20" cstate="print"/>
            <a:srcRect/>
            <a:stretch>
              <a:fillRect/>
            </a:stretch>
          </p:blipFill>
          <p:spPr bwMode="auto">
            <a:xfrm>
              <a:off x="2425283" y="4891345"/>
              <a:ext cx="808240" cy="324843"/>
            </a:xfrm>
            <a:prstGeom prst="rect">
              <a:avLst/>
            </a:prstGeom>
            <a:noFill/>
            <a:ln w="9525">
              <a:noFill/>
              <a:miter lim="800000"/>
              <a:headEnd/>
              <a:tailEnd/>
            </a:ln>
          </p:spPr>
        </p:pic>
      </p:grpSp>
      <p:grpSp>
        <p:nvGrpSpPr>
          <p:cNvPr id="88" name="Group 87"/>
          <p:cNvGrpSpPr/>
          <p:nvPr/>
        </p:nvGrpSpPr>
        <p:grpSpPr>
          <a:xfrm>
            <a:off x="5874893" y="3913039"/>
            <a:ext cx="1024759" cy="872899"/>
            <a:chOff x="7434843" y="3474175"/>
            <a:chExt cx="1024759" cy="872899"/>
          </a:xfrm>
        </p:grpSpPr>
        <p:pic>
          <p:nvPicPr>
            <p:cNvPr id="89" name="Picture 40"/>
            <p:cNvPicPr>
              <a:picLocks noChangeAspect="1"/>
            </p:cNvPicPr>
            <p:nvPr/>
          </p:nvPicPr>
          <p:blipFill>
            <a:blip r:embed="rId9" cstate="print"/>
            <a:srcRect/>
            <a:stretch>
              <a:fillRect/>
            </a:stretch>
          </p:blipFill>
          <p:spPr bwMode="auto">
            <a:xfrm>
              <a:off x="7434843" y="3474175"/>
              <a:ext cx="1024759" cy="872899"/>
            </a:xfrm>
            <a:prstGeom prst="rect">
              <a:avLst/>
            </a:prstGeom>
            <a:noFill/>
            <a:ln w="9525">
              <a:noFill/>
              <a:miter lim="800000"/>
              <a:headEnd/>
              <a:tailEnd/>
            </a:ln>
          </p:spPr>
        </p:pic>
        <p:pic>
          <p:nvPicPr>
            <p:cNvPr id="90" name="Picture 2" descr="Nikon"/>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740352" y="3718280"/>
              <a:ext cx="429032" cy="42281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59515313"/>
      </p:ext>
    </p:extLst>
  </p:cSld>
  <p:clrMapOvr>
    <a:masterClrMapping/>
  </p:clrMapOvr>
  <p:transition xmlns:p14="http://schemas.microsoft.com/office/powerpoint/2010/main" advTm="14094"/>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ctinSmiley--Tischi_SalvatoreCorallin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84" y="-13668"/>
            <a:ext cx="9291084" cy="7078920"/>
          </a:xfrm>
          <a:prstGeom prst="rect">
            <a:avLst/>
          </a:prstGeom>
        </p:spPr>
      </p:pic>
      <p:sp>
        <p:nvSpPr>
          <p:cNvPr id="3" name="TextBox 2"/>
          <p:cNvSpPr txBox="1"/>
          <p:nvPr/>
        </p:nvSpPr>
        <p:spPr>
          <a:xfrm>
            <a:off x="441062" y="457200"/>
            <a:ext cx="3314204" cy="4955204"/>
          </a:xfrm>
          <a:prstGeom prst="rect">
            <a:avLst/>
          </a:prstGeom>
          <a:noFill/>
        </p:spPr>
        <p:txBody>
          <a:bodyPr wrap="none" rtlCol="0">
            <a:spAutoFit/>
          </a:bodyPr>
          <a:lstStyle/>
          <a:p>
            <a:r>
              <a:rPr lang="en-US" dirty="0" smtClean="0">
                <a:solidFill>
                  <a:schemeClr val="bg1"/>
                </a:solidFill>
              </a:rPr>
              <a:t>Thank you for your attention!</a:t>
            </a:r>
          </a:p>
          <a:p>
            <a:r>
              <a:rPr lang="en-US" dirty="0" smtClean="0">
                <a:solidFill>
                  <a:schemeClr val="bg1"/>
                </a:solidFill>
              </a:rPr>
              <a:t>Thanks to Zeiss for the invitation!</a:t>
            </a:r>
          </a:p>
          <a:p>
            <a:endParaRPr lang="en-US" dirty="0">
              <a:solidFill>
                <a:schemeClr val="accent3"/>
              </a:solidFill>
            </a:endParaRPr>
          </a:p>
          <a:p>
            <a:endParaRPr lang="en-US" dirty="0" smtClean="0">
              <a:solidFill>
                <a:schemeClr val="accent3"/>
              </a:solidFill>
            </a:endParaRPr>
          </a:p>
          <a:p>
            <a:endParaRPr lang="en-US" dirty="0" smtClean="0">
              <a:solidFill>
                <a:schemeClr val="accent3"/>
              </a:solidFill>
            </a:endParaRPr>
          </a:p>
          <a:p>
            <a:r>
              <a:rPr lang="en-US" dirty="0" smtClean="0">
                <a:solidFill>
                  <a:schemeClr val="accent3"/>
                </a:solidFill>
              </a:rPr>
              <a:t>Acknowledgements</a:t>
            </a:r>
          </a:p>
          <a:p>
            <a:endParaRPr lang="en-US" sz="1600" dirty="0" smtClean="0">
              <a:solidFill>
                <a:schemeClr val="bg1"/>
              </a:solidFill>
            </a:endParaRPr>
          </a:p>
          <a:p>
            <a:r>
              <a:rPr lang="en-US" sz="1600" dirty="0" smtClean="0">
                <a:solidFill>
                  <a:schemeClr val="bg1"/>
                </a:solidFill>
              </a:rPr>
              <a:t>ALMF team:</a:t>
            </a:r>
          </a:p>
          <a:p>
            <a:pPr marL="285750" indent="-285750">
              <a:buFontTx/>
              <a:buChar char="-"/>
            </a:pPr>
            <a:r>
              <a:rPr lang="en-US" sz="1600" dirty="0" err="1" smtClean="0">
                <a:solidFill>
                  <a:schemeClr val="bg1"/>
                </a:solidFill>
              </a:rPr>
              <a:t>Beate</a:t>
            </a:r>
            <a:r>
              <a:rPr lang="en-US" sz="1600" dirty="0" smtClean="0">
                <a:solidFill>
                  <a:schemeClr val="bg1"/>
                </a:solidFill>
              </a:rPr>
              <a:t> Neumann</a:t>
            </a:r>
          </a:p>
          <a:p>
            <a:pPr marL="285750" indent="-285750">
              <a:buFontTx/>
              <a:buChar char="-"/>
            </a:pPr>
            <a:r>
              <a:rPr lang="en-US" sz="1600" dirty="0" smtClean="0">
                <a:solidFill>
                  <a:schemeClr val="bg1"/>
                </a:solidFill>
              </a:rPr>
              <a:t>Sabine </a:t>
            </a:r>
            <a:r>
              <a:rPr lang="en-US" sz="1600" dirty="0" err="1" smtClean="0">
                <a:solidFill>
                  <a:schemeClr val="bg1"/>
                </a:solidFill>
              </a:rPr>
              <a:t>Reither</a:t>
            </a:r>
            <a:endParaRPr lang="en-US" sz="1600" dirty="0" smtClean="0">
              <a:solidFill>
                <a:schemeClr val="bg1"/>
              </a:solidFill>
            </a:endParaRPr>
          </a:p>
          <a:p>
            <a:pPr marL="285750" indent="-285750">
              <a:buFontTx/>
              <a:buChar char="-"/>
            </a:pPr>
            <a:r>
              <a:rPr lang="en-US" sz="1600" dirty="0" smtClean="0">
                <a:solidFill>
                  <a:schemeClr val="bg1"/>
                </a:solidFill>
              </a:rPr>
              <a:t>Volker </a:t>
            </a:r>
            <a:r>
              <a:rPr lang="en-US" sz="1600" dirty="0" err="1" smtClean="0">
                <a:solidFill>
                  <a:schemeClr val="bg1"/>
                </a:solidFill>
              </a:rPr>
              <a:t>Hilsenstein</a:t>
            </a:r>
            <a:endParaRPr lang="en-US" sz="1600" dirty="0" smtClean="0">
              <a:solidFill>
                <a:schemeClr val="bg1"/>
              </a:solidFill>
            </a:endParaRPr>
          </a:p>
          <a:p>
            <a:pPr marL="285750" indent="-285750">
              <a:buFontTx/>
              <a:buChar char="-"/>
            </a:pPr>
            <a:r>
              <a:rPr lang="en-US" sz="1600" dirty="0" err="1" smtClean="0">
                <a:solidFill>
                  <a:schemeClr val="bg1"/>
                </a:solidFill>
              </a:rPr>
              <a:t>Aliaksandr</a:t>
            </a:r>
            <a:r>
              <a:rPr lang="en-US" sz="1600" dirty="0" smtClean="0">
                <a:solidFill>
                  <a:schemeClr val="bg1"/>
                </a:solidFill>
              </a:rPr>
              <a:t> </a:t>
            </a:r>
            <a:r>
              <a:rPr lang="en-US" sz="1600" dirty="0" err="1" smtClean="0">
                <a:solidFill>
                  <a:schemeClr val="bg1"/>
                </a:solidFill>
              </a:rPr>
              <a:t>Halavatyi</a:t>
            </a:r>
            <a:endParaRPr lang="en-US" sz="1600" dirty="0" smtClean="0">
              <a:solidFill>
                <a:schemeClr val="bg1"/>
              </a:solidFill>
            </a:endParaRPr>
          </a:p>
          <a:p>
            <a:pPr marL="285750" indent="-285750">
              <a:buFontTx/>
              <a:buChar char="-"/>
            </a:pPr>
            <a:r>
              <a:rPr lang="en-US" sz="1600" dirty="0" smtClean="0">
                <a:solidFill>
                  <a:schemeClr val="bg1"/>
                </a:solidFill>
              </a:rPr>
              <a:t>Tobias </a:t>
            </a:r>
            <a:r>
              <a:rPr lang="en-US" sz="1600" dirty="0" err="1" smtClean="0">
                <a:solidFill>
                  <a:schemeClr val="bg1"/>
                </a:solidFill>
              </a:rPr>
              <a:t>Rassse</a:t>
            </a:r>
            <a:endParaRPr lang="en-US" sz="1600" dirty="0" smtClean="0">
              <a:solidFill>
                <a:schemeClr val="bg1"/>
              </a:solidFill>
            </a:endParaRPr>
          </a:p>
          <a:p>
            <a:pPr marL="285750" indent="-285750">
              <a:buFontTx/>
              <a:buChar char="-"/>
            </a:pPr>
            <a:r>
              <a:rPr lang="en-US" sz="1600" dirty="0" smtClean="0">
                <a:solidFill>
                  <a:schemeClr val="bg1"/>
                </a:solidFill>
              </a:rPr>
              <a:t>Stefan </a:t>
            </a:r>
            <a:r>
              <a:rPr lang="en-US" sz="1600" dirty="0" err="1" smtClean="0">
                <a:solidFill>
                  <a:schemeClr val="bg1"/>
                </a:solidFill>
              </a:rPr>
              <a:t>Terjung</a:t>
            </a:r>
            <a:endParaRPr lang="en-US" sz="1600" dirty="0" smtClean="0">
              <a:solidFill>
                <a:schemeClr val="bg1"/>
              </a:solidFill>
            </a:endParaRPr>
          </a:p>
          <a:p>
            <a:pPr marL="285750" indent="-285750">
              <a:buFontTx/>
              <a:buChar char="-"/>
            </a:pPr>
            <a:r>
              <a:rPr lang="en-US" sz="1600" dirty="0" smtClean="0">
                <a:solidFill>
                  <a:schemeClr val="bg1"/>
                </a:solidFill>
              </a:rPr>
              <a:t>Rainer </a:t>
            </a:r>
            <a:r>
              <a:rPr lang="en-US" sz="1600" dirty="0" err="1" smtClean="0">
                <a:solidFill>
                  <a:schemeClr val="bg1"/>
                </a:solidFill>
              </a:rPr>
              <a:t>Pepperkok</a:t>
            </a:r>
            <a:endParaRPr lang="en-US" sz="1600" dirty="0" smtClean="0">
              <a:solidFill>
                <a:schemeClr val="bg1"/>
              </a:solidFill>
            </a:endParaRPr>
          </a:p>
          <a:p>
            <a:endParaRPr lang="en-US" sz="1600" dirty="0">
              <a:solidFill>
                <a:schemeClr val="bg1"/>
              </a:solidFill>
            </a:endParaRPr>
          </a:p>
          <a:p>
            <a:r>
              <a:rPr lang="en-US" sz="1600" dirty="0" err="1" smtClean="0">
                <a:solidFill>
                  <a:schemeClr val="bg1"/>
                </a:solidFill>
              </a:rPr>
              <a:t>Ellenberg</a:t>
            </a:r>
            <a:r>
              <a:rPr lang="en-US" sz="1600" dirty="0" smtClean="0">
                <a:solidFill>
                  <a:schemeClr val="bg1"/>
                </a:solidFill>
              </a:rPr>
              <a:t> Team:</a:t>
            </a:r>
          </a:p>
          <a:p>
            <a:pPr marL="285750" indent="-285750">
              <a:buFontTx/>
              <a:buChar char="-"/>
            </a:pPr>
            <a:r>
              <a:rPr lang="en-US" sz="1600" dirty="0" smtClean="0">
                <a:solidFill>
                  <a:schemeClr val="bg1"/>
                </a:solidFill>
              </a:rPr>
              <a:t>Antonio </a:t>
            </a:r>
            <a:r>
              <a:rPr lang="en-US" sz="1600" dirty="0" err="1" smtClean="0">
                <a:solidFill>
                  <a:schemeClr val="bg1"/>
                </a:solidFill>
              </a:rPr>
              <a:t>Politi</a:t>
            </a:r>
            <a:r>
              <a:rPr lang="en-US" sz="1600" dirty="0" smtClean="0">
                <a:solidFill>
                  <a:schemeClr val="bg1"/>
                </a:solidFill>
              </a:rPr>
              <a:t> </a:t>
            </a:r>
            <a:endParaRPr lang="en-US" sz="1600" dirty="0">
              <a:solidFill>
                <a:schemeClr val="bg1"/>
              </a:solidFill>
            </a:endParaRPr>
          </a:p>
          <a:p>
            <a:pPr marL="285750" indent="-285750">
              <a:buFontTx/>
              <a:buChar char="-"/>
            </a:pPr>
            <a:r>
              <a:rPr lang="en-US" sz="1600" dirty="0" smtClean="0">
                <a:solidFill>
                  <a:schemeClr val="bg1"/>
                </a:solidFill>
              </a:rPr>
              <a:t>Jan </a:t>
            </a:r>
            <a:r>
              <a:rPr lang="en-US" sz="1600" dirty="0" err="1" smtClean="0">
                <a:solidFill>
                  <a:schemeClr val="bg1"/>
                </a:solidFill>
              </a:rPr>
              <a:t>Ellenberg</a:t>
            </a:r>
            <a:endParaRPr lang="en-US" sz="1600" dirty="0" smtClean="0">
              <a:solidFill>
                <a:schemeClr val="bg1"/>
              </a:solidFill>
            </a:endParaRPr>
          </a:p>
        </p:txBody>
      </p:sp>
      <p:sp>
        <p:nvSpPr>
          <p:cNvPr id="4" name="TextBox 3"/>
          <p:cNvSpPr txBox="1"/>
          <p:nvPr/>
        </p:nvSpPr>
        <p:spPr>
          <a:xfrm>
            <a:off x="6324600" y="5181600"/>
            <a:ext cx="2051826" cy="738664"/>
          </a:xfrm>
          <a:prstGeom prst="rect">
            <a:avLst/>
          </a:prstGeom>
          <a:noFill/>
        </p:spPr>
        <p:txBody>
          <a:bodyPr wrap="none" rtlCol="0">
            <a:spAutoFit/>
          </a:bodyPr>
          <a:lstStyle/>
          <a:p>
            <a:r>
              <a:rPr lang="en-US" sz="1400" dirty="0" smtClean="0">
                <a:solidFill>
                  <a:schemeClr val="accent3"/>
                </a:solidFill>
              </a:rPr>
              <a:t>Green: actin cytoskeleton</a:t>
            </a:r>
          </a:p>
          <a:p>
            <a:r>
              <a:rPr lang="en-US" sz="1400" dirty="0" smtClean="0">
                <a:solidFill>
                  <a:srgbClr val="FF0000"/>
                </a:solidFill>
              </a:rPr>
              <a:t>Red: nucleus</a:t>
            </a:r>
          </a:p>
          <a:p>
            <a:r>
              <a:rPr lang="en-US" sz="1400" dirty="0" smtClean="0">
                <a:solidFill>
                  <a:schemeClr val="bg1">
                    <a:lumMod val="50000"/>
                  </a:schemeClr>
                </a:solidFill>
              </a:rPr>
              <a:t>Cells treated with PDGF</a:t>
            </a:r>
            <a:endParaRPr lang="en-US" sz="1400" dirty="0">
              <a:solidFill>
                <a:schemeClr val="bg1">
                  <a:lumMod val="50000"/>
                </a:schemeClr>
              </a:solidFill>
            </a:endParaRPr>
          </a:p>
        </p:txBody>
      </p:sp>
    </p:spTree>
    <p:extLst>
      <p:ext uri="{BB962C8B-B14F-4D97-AF65-F5344CB8AC3E}">
        <p14:creationId xmlns:p14="http://schemas.microsoft.com/office/powerpoint/2010/main" val="138370153"/>
      </p:ext>
    </p:extLst>
  </p:cSld>
  <p:clrMapOvr>
    <a:masterClrMapping/>
  </p:clrMapOvr>
  <mc:AlternateContent xmlns:mc="http://schemas.openxmlformats.org/markup-compatibility/2006" xmlns:p14="http://schemas.microsoft.com/office/powerpoint/2010/main">
    <mc:Choice Requires="p14">
      <p:transition spd="slow" p14:dur="2000" advTm="3587"/>
    </mc:Choice>
    <mc:Fallback xmlns="">
      <p:transition xmlns:p14="http://schemas.microsoft.com/office/powerpoint/2010/main" spd="slow" advTm="3587"/>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4600" y="2667000"/>
            <a:ext cx="4195154" cy="369332"/>
          </a:xfrm>
          <a:prstGeom prst="rect">
            <a:avLst/>
          </a:prstGeom>
          <a:noFill/>
        </p:spPr>
        <p:txBody>
          <a:bodyPr wrap="none" rtlCol="0">
            <a:spAutoFit/>
          </a:bodyPr>
          <a:lstStyle/>
          <a:p>
            <a:r>
              <a:rPr lang="en-US" dirty="0" smtClean="0"/>
              <a:t>Additional slides, kicked out to stay in time</a:t>
            </a:r>
            <a:endParaRPr lang="en-US" dirty="0"/>
          </a:p>
        </p:txBody>
      </p:sp>
    </p:spTree>
    <p:extLst>
      <p:ext uri="{BB962C8B-B14F-4D97-AF65-F5344CB8AC3E}">
        <p14:creationId xmlns:p14="http://schemas.microsoft.com/office/powerpoint/2010/main" val="720208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Environmental control</a:t>
            </a:r>
            <a:endParaRPr lang="en-US" dirty="0"/>
          </a:p>
        </p:txBody>
      </p:sp>
      <p:pic>
        <p:nvPicPr>
          <p:cNvPr id="4" name="Picture 3"/>
          <p:cNvPicPr>
            <a:picLocks noChangeAspect="1"/>
          </p:cNvPicPr>
          <p:nvPr/>
        </p:nvPicPr>
        <p:blipFill>
          <a:blip r:embed="rId6"/>
          <a:stretch>
            <a:fillRect/>
          </a:stretch>
        </p:blipFill>
        <p:spPr>
          <a:xfrm>
            <a:off x="304800" y="1524000"/>
            <a:ext cx="4114800" cy="2950234"/>
          </a:xfrm>
          <a:prstGeom prst="rect">
            <a:avLst/>
          </a:prstGeom>
        </p:spPr>
      </p:pic>
      <p:cxnSp>
        <p:nvCxnSpPr>
          <p:cNvPr id="7" name="Straight Arrow Connector 6"/>
          <p:cNvCxnSpPr/>
          <p:nvPr/>
        </p:nvCxnSpPr>
        <p:spPr>
          <a:xfrm>
            <a:off x="1180912" y="1981200"/>
            <a:ext cx="0" cy="381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2457356" y="2371677"/>
            <a:ext cx="0" cy="381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143000" y="1764268"/>
            <a:ext cx="776061" cy="369332"/>
          </a:xfrm>
          <a:prstGeom prst="rect">
            <a:avLst/>
          </a:prstGeom>
          <a:noFill/>
        </p:spPr>
        <p:txBody>
          <a:bodyPr wrap="none" rtlCol="0">
            <a:spAutoFit/>
          </a:bodyPr>
          <a:lstStyle/>
          <a:p>
            <a:r>
              <a:rPr lang="en-US" dirty="0" smtClean="0">
                <a:solidFill>
                  <a:srgbClr val="FF0000"/>
                </a:solidFill>
              </a:rPr>
              <a:t>37C ?!</a:t>
            </a:r>
            <a:endParaRPr lang="en-US" dirty="0">
              <a:solidFill>
                <a:srgbClr val="FF0000"/>
              </a:solidFill>
            </a:endParaRPr>
          </a:p>
        </p:txBody>
      </p:sp>
      <p:sp>
        <p:nvSpPr>
          <p:cNvPr id="10" name="TextBox 9"/>
          <p:cNvSpPr txBox="1"/>
          <p:nvPr/>
        </p:nvSpPr>
        <p:spPr>
          <a:xfrm>
            <a:off x="2438400" y="2209800"/>
            <a:ext cx="776061" cy="369332"/>
          </a:xfrm>
          <a:prstGeom prst="rect">
            <a:avLst/>
          </a:prstGeom>
          <a:noFill/>
        </p:spPr>
        <p:txBody>
          <a:bodyPr wrap="none" rtlCol="0">
            <a:spAutoFit/>
          </a:bodyPr>
          <a:lstStyle/>
          <a:p>
            <a:r>
              <a:rPr lang="en-US" dirty="0" smtClean="0">
                <a:solidFill>
                  <a:srgbClr val="FF0000"/>
                </a:solidFill>
              </a:rPr>
              <a:t>37C ?!</a:t>
            </a:r>
            <a:endParaRPr lang="en-US" dirty="0">
              <a:solidFill>
                <a:srgbClr val="FF0000"/>
              </a:solidFill>
            </a:endParaRPr>
          </a:p>
        </p:txBody>
      </p:sp>
      <p:cxnSp>
        <p:nvCxnSpPr>
          <p:cNvPr id="11" name="Straight Arrow Connector 10"/>
          <p:cNvCxnSpPr/>
          <p:nvPr/>
        </p:nvCxnSpPr>
        <p:spPr>
          <a:xfrm>
            <a:off x="1443217" y="2800446"/>
            <a:ext cx="0" cy="381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424261" y="2638569"/>
            <a:ext cx="776061" cy="369332"/>
          </a:xfrm>
          <a:prstGeom prst="rect">
            <a:avLst/>
          </a:prstGeom>
          <a:noFill/>
        </p:spPr>
        <p:txBody>
          <a:bodyPr wrap="none" rtlCol="0">
            <a:spAutoFit/>
          </a:bodyPr>
          <a:lstStyle/>
          <a:p>
            <a:r>
              <a:rPr lang="en-US" dirty="0" smtClean="0">
                <a:solidFill>
                  <a:srgbClr val="FF0000"/>
                </a:solidFill>
              </a:rPr>
              <a:t>37C ?!</a:t>
            </a:r>
            <a:endParaRPr lang="en-US" dirty="0">
              <a:solidFill>
                <a:srgbClr val="FF0000"/>
              </a:solidFill>
            </a:endParaRPr>
          </a:p>
        </p:txBody>
      </p:sp>
      <p:pic>
        <p:nvPicPr>
          <p:cNvPr id="14" name="movie_ome_s88.ome.tiff.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953000" y="2133600"/>
            <a:ext cx="3124200" cy="2261249"/>
          </a:xfrm>
          <a:prstGeom prst="rect">
            <a:avLst/>
          </a:prstGeom>
        </p:spPr>
      </p:pic>
      <p:sp>
        <p:nvSpPr>
          <p:cNvPr id="15" name="TextBox 14"/>
          <p:cNvSpPr txBox="1"/>
          <p:nvPr/>
        </p:nvSpPr>
        <p:spPr>
          <a:xfrm>
            <a:off x="4876800" y="1548824"/>
            <a:ext cx="3204323" cy="584776"/>
          </a:xfrm>
          <a:prstGeom prst="rect">
            <a:avLst/>
          </a:prstGeom>
          <a:noFill/>
        </p:spPr>
        <p:txBody>
          <a:bodyPr wrap="none" rtlCol="0">
            <a:spAutoFit/>
          </a:bodyPr>
          <a:lstStyle/>
          <a:p>
            <a:r>
              <a:rPr lang="en-US" sz="1600" dirty="0"/>
              <a:t>Zeiss </a:t>
            </a:r>
            <a:r>
              <a:rPr lang="en-US" sz="1600" dirty="0" err="1"/>
              <a:t>CellDiscoverer</a:t>
            </a:r>
            <a:r>
              <a:rPr lang="en-US" sz="1600" dirty="0"/>
              <a:t> </a:t>
            </a:r>
            <a:r>
              <a:rPr lang="en-US" sz="1600" dirty="0" smtClean="0"/>
              <a:t>7, </a:t>
            </a:r>
            <a:r>
              <a:rPr lang="en-US" sz="1600" dirty="0"/>
              <a:t>H2B-mCherry</a:t>
            </a:r>
          </a:p>
          <a:p>
            <a:r>
              <a:rPr lang="en-US" sz="1600" dirty="0" smtClean="0"/>
              <a:t>10x every </a:t>
            </a:r>
            <a:r>
              <a:rPr lang="en-US" sz="1600" dirty="0"/>
              <a:t>30min, </a:t>
            </a:r>
            <a:r>
              <a:rPr lang="en-US" sz="1600" dirty="0" smtClean="0"/>
              <a:t>48h</a:t>
            </a:r>
          </a:p>
        </p:txBody>
      </p:sp>
      <p:pic>
        <p:nvPicPr>
          <p:cNvPr id="16" name="crop_movie_ome_s88.ome.tiff.avi">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739855" y="4648200"/>
            <a:ext cx="1337345" cy="1194841"/>
          </a:xfrm>
          <a:prstGeom prst="rect">
            <a:avLst/>
          </a:prstGeom>
        </p:spPr>
      </p:pic>
      <p:sp>
        <p:nvSpPr>
          <p:cNvPr id="17" name="Rectangle 16"/>
          <p:cNvSpPr/>
          <p:nvPr/>
        </p:nvSpPr>
        <p:spPr>
          <a:xfrm>
            <a:off x="609600" y="4038600"/>
            <a:ext cx="3962400" cy="523220"/>
          </a:xfrm>
          <a:prstGeom prst="rect">
            <a:avLst/>
          </a:prstGeom>
        </p:spPr>
        <p:txBody>
          <a:bodyPr wrap="square">
            <a:spAutoFit/>
          </a:bodyPr>
          <a:lstStyle/>
          <a:p>
            <a:r>
              <a:rPr lang="en-US" sz="1600" dirty="0"/>
              <a:t>38C =&gt; visible mitotic </a:t>
            </a:r>
            <a:r>
              <a:rPr lang="en-US" sz="1600" dirty="0" smtClean="0"/>
              <a:t>defects</a:t>
            </a:r>
          </a:p>
          <a:p>
            <a:r>
              <a:rPr lang="en-US" sz="1200" dirty="0" smtClean="0"/>
              <a:t>(e.g.,</a:t>
            </a:r>
            <a:r>
              <a:rPr lang="en-US" sz="1200" dirty="0"/>
              <a:t> </a:t>
            </a:r>
            <a:r>
              <a:rPr lang="en-US" sz="1200" dirty="0" smtClean="0"/>
              <a:t>increased mitotic </a:t>
            </a:r>
            <a:r>
              <a:rPr lang="en-US" sz="1200" dirty="0"/>
              <a:t>index and micro-nuclei </a:t>
            </a:r>
            <a:r>
              <a:rPr lang="en-US" sz="1200" dirty="0" smtClean="0"/>
              <a:t>formation)</a:t>
            </a:r>
            <a:endParaRPr lang="en-US" sz="1200" dirty="0"/>
          </a:p>
        </p:txBody>
      </p:sp>
      <p:sp>
        <p:nvSpPr>
          <p:cNvPr id="18" name="TextBox 17"/>
          <p:cNvSpPr txBox="1"/>
          <p:nvPr/>
        </p:nvSpPr>
        <p:spPr>
          <a:xfrm>
            <a:off x="4898182" y="4953000"/>
            <a:ext cx="1807418" cy="523220"/>
          </a:xfrm>
          <a:prstGeom prst="rect">
            <a:avLst/>
          </a:prstGeom>
          <a:noFill/>
        </p:spPr>
        <p:txBody>
          <a:bodyPr wrap="none" rtlCol="0">
            <a:spAutoFit/>
          </a:bodyPr>
          <a:lstStyle/>
          <a:p>
            <a:r>
              <a:rPr lang="en-US" sz="1400" dirty="0" smtClean="0"/>
              <a:t>Cropped and enlarged</a:t>
            </a:r>
            <a:br>
              <a:rPr lang="en-US" sz="1400" dirty="0" smtClean="0"/>
            </a:br>
            <a:r>
              <a:rPr lang="en-US" sz="1400" dirty="0" smtClean="0"/>
              <a:t>view on above movie</a:t>
            </a:r>
          </a:p>
        </p:txBody>
      </p:sp>
      <p:pic>
        <p:nvPicPr>
          <p:cNvPr id="19" name="Picture 2" descr="FLUKE CNS T3000 Digital Thermometer Typ K, -200 → +1372 °C"/>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76400" y="2590800"/>
            <a:ext cx="1251864" cy="2214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36639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vol="80000">
                <p:cTn id="12" fill="hold" display="0">
                  <p:stCondLst>
                    <p:cond delay="indefinite"/>
                  </p:stCondLst>
                </p:cTn>
                <p:tgtEl>
                  <p:spTgt spid="14"/>
                </p:tgtEl>
              </p:cMediaNode>
            </p:video>
            <p:seq concurrent="1" nextAc="seek">
              <p:cTn id="13" restart="whenNotActive" fill="hold" evtFilter="cancelBubble" nodeType="interactiveSeq">
                <p:stCondLst>
                  <p:cond evt="onClick" delay="0">
                    <p:tgtEl>
                      <p:spTgt spid="16"/>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16"/>
                                        </p:tgtEl>
                                      </p:cBhvr>
                                    </p:cmd>
                                  </p:childTnLst>
                                </p:cTn>
                              </p:par>
                            </p:childTnLst>
                          </p:cTn>
                        </p:par>
                      </p:childTnLst>
                    </p:cTn>
                  </p:par>
                </p:childTnLst>
              </p:cTn>
              <p:nextCondLst>
                <p:cond evt="onClick" delay="0">
                  <p:tgtEl>
                    <p:spTgt spid="16"/>
                  </p:tgtEl>
                </p:cond>
              </p:nextCondLst>
            </p:seq>
            <p:video>
              <p:cMediaNode vol="80000">
                <p:cTn id="18" fill="hold" display="0">
                  <p:stCondLst>
                    <p:cond delay="indefinite"/>
                  </p:stCondLst>
                </p:cTn>
                <p:tgtEl>
                  <p:spTgt spid="16"/>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304800"/>
            <a:ext cx="9144000" cy="523220"/>
          </a:xfrm>
          <a:prstGeom prst="rect">
            <a:avLst/>
          </a:prstGeom>
        </p:spPr>
        <p:txBody>
          <a:bodyPr wrap="square">
            <a:spAutoFit/>
          </a:bodyPr>
          <a:lstStyle/>
          <a:p>
            <a:pPr algn="ctr" eaLnBrk="0" fontAlgn="base" hangingPunct="0">
              <a:spcBef>
                <a:spcPct val="0"/>
              </a:spcBef>
              <a:spcAft>
                <a:spcPct val="0"/>
              </a:spcAft>
              <a:defRPr/>
            </a:pPr>
            <a:r>
              <a:rPr lang="en-US" sz="2800" dirty="0" smtClean="0">
                <a:solidFill>
                  <a:srgbClr val="000000"/>
                </a:solidFill>
              </a:rPr>
              <a:t>Completed HT-microscopy projects with ALMF support</a:t>
            </a:r>
            <a:endParaRPr lang="en-US" sz="2800" dirty="0">
              <a:solidFill>
                <a:srgbClr val="000000"/>
              </a:solidFill>
            </a:endParaRPr>
          </a:p>
        </p:txBody>
      </p:sp>
      <p:grpSp>
        <p:nvGrpSpPr>
          <p:cNvPr id="27652" name="Group 43"/>
          <p:cNvGrpSpPr>
            <a:grpSpLocks/>
          </p:cNvGrpSpPr>
          <p:nvPr/>
        </p:nvGrpSpPr>
        <p:grpSpPr bwMode="auto">
          <a:xfrm>
            <a:off x="547688" y="1143000"/>
            <a:ext cx="9434512" cy="2846804"/>
            <a:chOff x="373082" y="835146"/>
            <a:chExt cx="9435208" cy="2847345"/>
          </a:xfrm>
        </p:grpSpPr>
        <p:grpSp>
          <p:nvGrpSpPr>
            <p:cNvPr id="27671" name="Group 45"/>
            <p:cNvGrpSpPr>
              <a:grpSpLocks/>
            </p:cNvGrpSpPr>
            <p:nvPr/>
          </p:nvGrpSpPr>
          <p:grpSpPr bwMode="auto">
            <a:xfrm>
              <a:off x="373082" y="835146"/>
              <a:ext cx="9433621" cy="602353"/>
              <a:chOff x="373082" y="1681846"/>
              <a:chExt cx="9433621" cy="602353"/>
            </a:xfrm>
          </p:grpSpPr>
          <p:grpSp>
            <p:nvGrpSpPr>
              <p:cNvPr id="27683" name="Group 36"/>
              <p:cNvGrpSpPr>
                <a:grpSpLocks noChangeAspect="1"/>
              </p:cNvGrpSpPr>
              <p:nvPr/>
            </p:nvGrpSpPr>
            <p:grpSpPr bwMode="auto">
              <a:xfrm>
                <a:off x="373082" y="1681846"/>
                <a:ext cx="1275963" cy="589230"/>
                <a:chOff x="62189" y="1768327"/>
                <a:chExt cx="1263330" cy="583396"/>
              </a:xfrm>
            </p:grpSpPr>
            <p:grpSp>
              <p:nvGrpSpPr>
                <p:cNvPr id="27686" name="Group 10"/>
                <p:cNvGrpSpPr>
                  <a:grpSpLocks noChangeAspect="1"/>
                </p:cNvGrpSpPr>
                <p:nvPr/>
              </p:nvGrpSpPr>
              <p:grpSpPr bwMode="auto">
                <a:xfrm>
                  <a:off x="243629" y="1798138"/>
                  <a:ext cx="905348" cy="553585"/>
                  <a:chOff x="44971" y="2284742"/>
                  <a:chExt cx="1422831" cy="870006"/>
                </a:xfrm>
              </p:grpSpPr>
              <p:pic>
                <p:nvPicPr>
                  <p:cNvPr id="27688" name="Picture 2" descr="http://www.mitocheck.org/data/EMBL_secretion_screen/secondary_screen/copb2--SI02664809.png"/>
                  <p:cNvPicPr>
                    <a:picLocks noChangeAspect="1" noChangeArrowheads="1"/>
                  </p:cNvPicPr>
                  <p:nvPr/>
                </p:nvPicPr>
                <p:blipFill>
                  <a:blip r:embed="rId5" cstate="print">
                    <a:extLst>
                      <a:ext uri="{28A0092B-C50C-407E-A947-70E740481C1C}">
                        <a14:useLocalDpi xmlns:a14="http://schemas.microsoft.com/office/drawing/2010/main" val="0"/>
                      </a:ext>
                    </a:extLst>
                  </a:blip>
                  <a:srcRect l="51546" t="82220" r="27039"/>
                  <a:stretch>
                    <a:fillRect/>
                  </a:stretch>
                </p:blipFill>
                <p:spPr bwMode="auto">
                  <a:xfrm>
                    <a:off x="44971" y="2284742"/>
                    <a:ext cx="756000" cy="870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9" name="Picture 2" descr="http://www.mitocheck.org/data/EMBL_secretion_screen/secondary_screen/copb2--SI02664809.png"/>
                  <p:cNvPicPr>
                    <a:picLocks noChangeAspect="1" noChangeArrowheads="1"/>
                  </p:cNvPicPr>
                  <p:nvPr/>
                </p:nvPicPr>
                <p:blipFill>
                  <a:blip r:embed="rId6">
                    <a:extLst>
                      <a:ext uri="{28A0092B-C50C-407E-A947-70E740481C1C}">
                        <a14:useLocalDpi xmlns:a14="http://schemas.microsoft.com/office/drawing/2010/main" val="0"/>
                      </a:ext>
                    </a:extLst>
                  </a:blip>
                  <a:srcRect l="56136" t="54018" r="31361" b="36555"/>
                  <a:stretch>
                    <a:fillRect/>
                  </a:stretch>
                </p:blipFill>
                <p:spPr bwMode="auto">
                  <a:xfrm>
                    <a:off x="809625" y="2390777"/>
                    <a:ext cx="658177" cy="687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Rectangle 11"/>
                <p:cNvSpPr/>
                <p:nvPr/>
              </p:nvSpPr>
              <p:spPr bwMode="auto">
                <a:xfrm>
                  <a:off x="62189" y="1768327"/>
                  <a:ext cx="1263806" cy="11161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algn="r" eaLnBrk="0" fontAlgn="base" hangingPunct="0">
                    <a:spcBef>
                      <a:spcPct val="0"/>
                    </a:spcBef>
                    <a:spcAft>
                      <a:spcPct val="0"/>
                    </a:spcAft>
                    <a:defRPr/>
                  </a:pPr>
                  <a:endParaRPr lang="de-DE" sz="2400" dirty="0"/>
                </a:p>
              </p:txBody>
            </p:sp>
          </p:grpSp>
          <p:sp>
            <p:nvSpPr>
              <p:cNvPr id="20" name="Rectangle 19"/>
              <p:cNvSpPr/>
              <p:nvPr/>
            </p:nvSpPr>
            <p:spPr>
              <a:xfrm>
                <a:off x="1628887" y="1699312"/>
                <a:ext cx="4572337" cy="584887"/>
              </a:xfrm>
              <a:prstGeom prst="rect">
                <a:avLst/>
              </a:prstGeom>
            </p:spPr>
            <p:txBody>
              <a:bodyPr>
                <a:spAutoFit/>
              </a:bodyPr>
              <a:lstStyle/>
              <a:p>
                <a:pPr fontAlgn="b">
                  <a:spcBef>
                    <a:spcPct val="0"/>
                  </a:spcBef>
                  <a:spcAft>
                    <a:spcPct val="0"/>
                  </a:spcAft>
                  <a:defRPr/>
                </a:pPr>
                <a:r>
                  <a:rPr lang="de-DE" sz="1600" dirty="0"/>
                  <a:t>Protein secretion / membrane </a:t>
                </a:r>
              </a:p>
              <a:p>
                <a:pPr fontAlgn="b">
                  <a:spcBef>
                    <a:spcPct val="0"/>
                  </a:spcBef>
                  <a:spcAft>
                    <a:spcPct val="0"/>
                  </a:spcAft>
                  <a:defRPr/>
                </a:pPr>
                <a:r>
                  <a:rPr lang="de-DE" sz="1600" dirty="0"/>
                  <a:t>trafficking / organelle organisation	</a:t>
                </a:r>
              </a:p>
            </p:txBody>
          </p:sp>
          <p:sp>
            <p:nvSpPr>
              <p:cNvPr id="26" name="Rectangle 25"/>
              <p:cNvSpPr/>
              <p:nvPr/>
            </p:nvSpPr>
            <p:spPr>
              <a:xfrm>
                <a:off x="5234366" y="1796168"/>
                <a:ext cx="4572337" cy="277051"/>
              </a:xfrm>
              <a:prstGeom prst="rect">
                <a:avLst/>
              </a:prstGeom>
            </p:spPr>
            <p:txBody>
              <a:bodyPr>
                <a:spAutoFit/>
              </a:bodyPr>
              <a:lstStyle/>
              <a:p>
                <a:pPr fontAlgn="b">
                  <a:spcBef>
                    <a:spcPct val="0"/>
                  </a:spcBef>
                  <a:spcAft>
                    <a:spcPct val="0"/>
                  </a:spcAft>
                  <a:defRPr/>
                </a:pPr>
                <a:r>
                  <a:rPr lang="de-DE" sz="1200" dirty="0"/>
                  <a:t>Simpson et al., Nat Cell Biol. 2012</a:t>
                </a:r>
              </a:p>
            </p:txBody>
          </p:sp>
        </p:grpSp>
        <p:grpSp>
          <p:nvGrpSpPr>
            <p:cNvPr id="27672" name="Group 46"/>
            <p:cNvGrpSpPr>
              <a:grpSpLocks/>
            </p:cNvGrpSpPr>
            <p:nvPr/>
          </p:nvGrpSpPr>
          <p:grpSpPr bwMode="auto">
            <a:xfrm>
              <a:off x="571049" y="1705261"/>
              <a:ext cx="9235654" cy="646454"/>
              <a:chOff x="571049" y="2585829"/>
              <a:chExt cx="9235654" cy="646454"/>
            </a:xfrm>
          </p:grpSpPr>
          <p:pic>
            <p:nvPicPr>
              <p:cNvPr id="27680"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r="38602"/>
              <a:stretch>
                <a:fillRect/>
              </a:stretch>
            </p:blipFill>
            <p:spPr bwMode="auto">
              <a:xfrm>
                <a:off x="571049" y="2613202"/>
                <a:ext cx="938060" cy="449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20"/>
              <p:cNvSpPr/>
              <p:nvPr/>
            </p:nvSpPr>
            <p:spPr>
              <a:xfrm>
                <a:off x="1651114" y="2684273"/>
                <a:ext cx="4570750" cy="338618"/>
              </a:xfrm>
              <a:prstGeom prst="rect">
                <a:avLst/>
              </a:prstGeom>
            </p:spPr>
            <p:txBody>
              <a:bodyPr>
                <a:spAutoFit/>
              </a:bodyPr>
              <a:lstStyle/>
              <a:p>
                <a:pPr fontAlgn="b">
                  <a:spcBef>
                    <a:spcPct val="0"/>
                  </a:spcBef>
                  <a:spcAft>
                    <a:spcPct val="0"/>
                  </a:spcAft>
                  <a:defRPr/>
                </a:pPr>
                <a:r>
                  <a:rPr lang="de-DE" sz="1600" dirty="0"/>
                  <a:t>DNA repair</a:t>
                </a:r>
              </a:p>
            </p:txBody>
          </p:sp>
          <p:sp>
            <p:nvSpPr>
              <p:cNvPr id="27" name="Rectangle 26"/>
              <p:cNvSpPr/>
              <p:nvPr/>
            </p:nvSpPr>
            <p:spPr>
              <a:xfrm>
                <a:off x="5234366" y="2585829"/>
                <a:ext cx="4572337" cy="646454"/>
              </a:xfrm>
              <a:prstGeom prst="rect">
                <a:avLst/>
              </a:prstGeom>
            </p:spPr>
            <p:txBody>
              <a:bodyPr>
                <a:spAutoFit/>
              </a:bodyPr>
              <a:lstStyle/>
              <a:p>
                <a:pPr fontAlgn="b">
                  <a:spcBef>
                    <a:spcPct val="0"/>
                  </a:spcBef>
                  <a:spcAft>
                    <a:spcPct val="0"/>
                  </a:spcAft>
                  <a:defRPr/>
                </a:pPr>
                <a:r>
                  <a:rPr lang="de-DE" sz="1200" dirty="0"/>
                  <a:t>Gudjonsson et al., Cell 2012</a:t>
                </a:r>
              </a:p>
              <a:p>
                <a:pPr fontAlgn="b">
                  <a:spcBef>
                    <a:spcPct val="0"/>
                  </a:spcBef>
                  <a:spcAft>
                    <a:spcPct val="0"/>
                  </a:spcAft>
                  <a:defRPr/>
                </a:pPr>
                <a:r>
                  <a:rPr lang="fr-FR" sz="1200" dirty="0"/>
                  <a:t>Lukas et al., Nat </a:t>
                </a:r>
                <a:r>
                  <a:rPr lang="fr-FR" sz="1200" dirty="0" err="1"/>
                  <a:t>Cell</a:t>
                </a:r>
                <a:r>
                  <a:rPr lang="fr-FR" sz="1200" dirty="0"/>
                  <a:t> </a:t>
                </a:r>
                <a:r>
                  <a:rPr lang="fr-FR" sz="1200" dirty="0" err="1"/>
                  <a:t>Biol</a:t>
                </a:r>
                <a:r>
                  <a:rPr lang="fr-FR" sz="1200" dirty="0"/>
                  <a:t>. 2011</a:t>
                </a:r>
              </a:p>
              <a:p>
                <a:pPr fontAlgn="b">
                  <a:spcBef>
                    <a:spcPct val="0"/>
                  </a:spcBef>
                  <a:spcAft>
                    <a:spcPct val="0"/>
                  </a:spcAft>
                  <a:defRPr/>
                </a:pPr>
                <a:r>
                  <a:rPr lang="en-US" sz="1200" dirty="0"/>
                  <a:t>Doyle et al., Cell. 2009 </a:t>
                </a:r>
              </a:p>
            </p:txBody>
          </p:sp>
        </p:grpSp>
        <p:grpSp>
          <p:nvGrpSpPr>
            <p:cNvPr id="27673" name="Group 48"/>
            <p:cNvGrpSpPr>
              <a:grpSpLocks/>
            </p:cNvGrpSpPr>
            <p:nvPr/>
          </p:nvGrpSpPr>
          <p:grpSpPr bwMode="auto">
            <a:xfrm>
              <a:off x="573270" y="2561209"/>
              <a:ext cx="9235020" cy="427960"/>
              <a:chOff x="571049" y="4143524"/>
              <a:chExt cx="9235020" cy="427960"/>
            </a:xfrm>
          </p:grpSpPr>
          <p:pic>
            <p:nvPicPr>
              <p:cNvPr id="27677" name="Picture 11"/>
              <p:cNvPicPr>
                <a:picLocks noChangeAspect="1" noChangeArrowheads="1"/>
              </p:cNvPicPr>
              <p:nvPr/>
            </p:nvPicPr>
            <p:blipFill>
              <a:blip r:embed="rId8" cstate="print">
                <a:extLst>
                  <a:ext uri="{28A0092B-C50C-407E-A947-70E740481C1C}">
                    <a14:useLocalDpi xmlns:a14="http://schemas.microsoft.com/office/drawing/2010/main" val="0"/>
                  </a:ext>
                </a:extLst>
              </a:blip>
              <a:srcRect r="33325"/>
              <a:stretch>
                <a:fillRect/>
              </a:stretch>
            </p:blipFill>
            <p:spPr bwMode="auto">
              <a:xfrm>
                <a:off x="571049" y="4143524"/>
                <a:ext cx="938060" cy="427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p:cNvSpPr/>
              <p:nvPr/>
            </p:nvSpPr>
            <p:spPr>
              <a:xfrm>
                <a:off x="1655243" y="4170394"/>
                <a:ext cx="4570750" cy="338618"/>
              </a:xfrm>
              <a:prstGeom prst="rect">
                <a:avLst/>
              </a:prstGeom>
            </p:spPr>
            <p:txBody>
              <a:bodyPr>
                <a:spAutoFit/>
              </a:bodyPr>
              <a:lstStyle/>
              <a:p>
                <a:pPr fontAlgn="b">
                  <a:spcBef>
                    <a:spcPct val="0"/>
                  </a:spcBef>
                  <a:spcAft>
                    <a:spcPct val="0"/>
                  </a:spcAft>
                  <a:defRPr/>
                </a:pPr>
                <a:r>
                  <a:rPr lang="de-DE" sz="1600" dirty="0"/>
                  <a:t>Plasma membrane targeting</a:t>
                </a:r>
              </a:p>
            </p:txBody>
          </p:sp>
          <p:sp>
            <p:nvSpPr>
              <p:cNvPr id="29" name="Rectangle 28"/>
              <p:cNvSpPr/>
              <p:nvPr/>
            </p:nvSpPr>
            <p:spPr>
              <a:xfrm>
                <a:off x="5233732" y="4219616"/>
                <a:ext cx="4572337" cy="277051"/>
              </a:xfrm>
              <a:prstGeom prst="rect">
                <a:avLst/>
              </a:prstGeom>
            </p:spPr>
            <p:txBody>
              <a:bodyPr>
                <a:spAutoFit/>
              </a:bodyPr>
              <a:lstStyle/>
              <a:p>
                <a:pPr fontAlgn="b">
                  <a:spcBef>
                    <a:spcPct val="0"/>
                  </a:spcBef>
                  <a:spcAft>
                    <a:spcPct val="0"/>
                  </a:spcAft>
                  <a:defRPr/>
                </a:pPr>
                <a:r>
                  <a:rPr lang="de-DE" sz="1200" dirty="0"/>
                  <a:t>Ritzerfeld et al., Genome Research 2011</a:t>
                </a:r>
              </a:p>
            </p:txBody>
          </p:sp>
        </p:grpSp>
        <p:grpSp>
          <p:nvGrpSpPr>
            <p:cNvPr id="27674" name="Group 44"/>
            <p:cNvGrpSpPr>
              <a:grpSpLocks/>
            </p:cNvGrpSpPr>
            <p:nvPr/>
          </p:nvGrpSpPr>
          <p:grpSpPr bwMode="auto">
            <a:xfrm>
              <a:off x="1628887" y="3343873"/>
              <a:ext cx="7223658" cy="338618"/>
              <a:chOff x="1628887" y="956179"/>
              <a:chExt cx="7223658" cy="338618"/>
            </a:xfrm>
          </p:grpSpPr>
          <p:sp>
            <p:nvSpPr>
              <p:cNvPr id="3" name="Rectangle 2"/>
              <p:cNvSpPr/>
              <p:nvPr/>
            </p:nvSpPr>
            <p:spPr>
              <a:xfrm>
                <a:off x="5234366" y="964119"/>
                <a:ext cx="3618179" cy="277051"/>
              </a:xfrm>
              <a:prstGeom prst="rect">
                <a:avLst/>
              </a:prstGeom>
            </p:spPr>
            <p:txBody>
              <a:bodyPr>
                <a:spAutoFit/>
              </a:bodyPr>
              <a:lstStyle/>
              <a:p>
                <a:pPr fontAlgn="b">
                  <a:spcBef>
                    <a:spcPct val="0"/>
                  </a:spcBef>
                  <a:spcAft>
                    <a:spcPct val="0"/>
                  </a:spcAft>
                  <a:defRPr/>
                </a:pPr>
                <a:r>
                  <a:rPr lang="nb-NO" sz="1200" dirty="0"/>
                  <a:t>Neumann et al., Nature 2010</a:t>
                </a:r>
              </a:p>
            </p:txBody>
          </p:sp>
          <p:sp>
            <p:nvSpPr>
              <p:cNvPr id="5" name="Rectangle 4"/>
              <p:cNvSpPr/>
              <p:nvPr/>
            </p:nvSpPr>
            <p:spPr>
              <a:xfrm>
                <a:off x="1628887" y="956179"/>
                <a:ext cx="6261562" cy="338618"/>
              </a:xfrm>
              <a:prstGeom prst="rect">
                <a:avLst/>
              </a:prstGeom>
            </p:spPr>
            <p:txBody>
              <a:bodyPr>
                <a:spAutoFit/>
              </a:bodyPr>
              <a:lstStyle/>
              <a:p>
                <a:pPr fontAlgn="b">
                  <a:spcBef>
                    <a:spcPct val="0"/>
                  </a:spcBef>
                  <a:spcAft>
                    <a:spcPct val="0"/>
                  </a:spcAft>
                  <a:defRPr/>
                </a:pPr>
                <a:r>
                  <a:rPr lang="de-DE" sz="1600" dirty="0"/>
                  <a:t>Cell division</a:t>
                </a:r>
              </a:p>
            </p:txBody>
          </p:sp>
        </p:grpSp>
      </p:grpSp>
      <p:grpSp>
        <p:nvGrpSpPr>
          <p:cNvPr id="27653" name="Group 47"/>
          <p:cNvGrpSpPr>
            <a:grpSpLocks/>
          </p:cNvGrpSpPr>
          <p:nvPr/>
        </p:nvGrpSpPr>
        <p:grpSpPr bwMode="auto">
          <a:xfrm>
            <a:off x="688975" y="4443413"/>
            <a:ext cx="5686424" cy="482600"/>
            <a:chOff x="514487" y="3379025"/>
            <a:chExt cx="5686390" cy="482592"/>
          </a:xfrm>
        </p:grpSpPr>
        <p:sp>
          <p:nvSpPr>
            <p:cNvPr id="22" name="Rectangle 21"/>
            <p:cNvSpPr/>
            <p:nvPr/>
          </p:nvSpPr>
          <p:spPr>
            <a:xfrm>
              <a:off x="1628905" y="3398075"/>
              <a:ext cx="4571972" cy="338548"/>
            </a:xfrm>
            <a:prstGeom prst="rect">
              <a:avLst/>
            </a:prstGeom>
          </p:spPr>
          <p:txBody>
            <a:bodyPr>
              <a:spAutoFit/>
            </a:bodyPr>
            <a:lstStyle/>
            <a:p>
              <a:pPr fontAlgn="b">
                <a:spcBef>
                  <a:spcPct val="0"/>
                </a:spcBef>
                <a:spcAft>
                  <a:spcPct val="0"/>
                </a:spcAft>
                <a:defRPr/>
              </a:pPr>
              <a:r>
                <a:rPr lang="de-DE" sz="1600" dirty="0">
                  <a:solidFill>
                    <a:srgbClr val="000000"/>
                  </a:solidFill>
                </a:rPr>
                <a:t>Cholesterol metabolism</a:t>
              </a:r>
            </a:p>
          </p:txBody>
        </p:sp>
        <p:grpSp>
          <p:nvGrpSpPr>
            <p:cNvPr id="27665" name="Group 39"/>
            <p:cNvGrpSpPr>
              <a:grpSpLocks/>
            </p:cNvGrpSpPr>
            <p:nvPr/>
          </p:nvGrpSpPr>
          <p:grpSpPr bwMode="auto">
            <a:xfrm>
              <a:off x="514487" y="3379025"/>
              <a:ext cx="1033640" cy="482592"/>
              <a:chOff x="200297" y="3560334"/>
              <a:chExt cx="1033640" cy="482592"/>
            </a:xfrm>
          </p:grpSpPr>
          <p:grpSp>
            <p:nvGrpSpPr>
              <p:cNvPr id="27666" name="Group 37"/>
              <p:cNvGrpSpPr>
                <a:grpSpLocks/>
              </p:cNvGrpSpPr>
              <p:nvPr/>
            </p:nvGrpSpPr>
            <p:grpSpPr bwMode="auto">
              <a:xfrm>
                <a:off x="257893" y="3560334"/>
                <a:ext cx="918317" cy="470214"/>
                <a:chOff x="250618" y="3289036"/>
                <a:chExt cx="918317" cy="470214"/>
              </a:xfrm>
            </p:grpSpPr>
            <p:pic>
              <p:nvPicPr>
                <p:cNvPr id="27668" name="Picture 8" descr="Full-size image (100 K)"/>
                <p:cNvPicPr>
                  <a:picLocks noChangeAspect="1" noChangeArrowheads="1"/>
                </p:cNvPicPr>
                <p:nvPr/>
              </p:nvPicPr>
              <p:blipFill>
                <a:blip r:embed="rId9" cstate="print">
                  <a:extLst>
                    <a:ext uri="{28A0092B-C50C-407E-A947-70E740481C1C}">
                      <a14:useLocalDpi xmlns:a14="http://schemas.microsoft.com/office/drawing/2010/main" val="0"/>
                    </a:ext>
                  </a:extLst>
                </a:blip>
                <a:srcRect l="36928" t="78441" r="30952"/>
                <a:stretch>
                  <a:fillRect/>
                </a:stretch>
              </p:blipFill>
              <p:spPr bwMode="auto">
                <a:xfrm>
                  <a:off x="250618" y="3289036"/>
                  <a:ext cx="467188" cy="468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ectangle 35"/>
                <p:cNvSpPr/>
                <p:nvPr/>
              </p:nvSpPr>
              <p:spPr bwMode="auto">
                <a:xfrm>
                  <a:off x="702608" y="3289036"/>
                  <a:ext cx="46037" cy="45401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algn="r" eaLnBrk="0" fontAlgn="base" hangingPunct="0">
                    <a:spcBef>
                      <a:spcPct val="0"/>
                    </a:spcBef>
                    <a:spcAft>
                      <a:spcPct val="0"/>
                    </a:spcAft>
                    <a:defRPr/>
                  </a:pPr>
                  <a:endParaRPr lang="de-DE" sz="2400" dirty="0">
                    <a:solidFill>
                      <a:srgbClr val="000000"/>
                    </a:solidFill>
                  </a:endParaRPr>
                </a:p>
              </p:txBody>
            </p:sp>
            <p:pic>
              <p:nvPicPr>
                <p:cNvPr id="27670" name="Picture 8" descr="Full-size image (100 K)"/>
                <p:cNvPicPr>
                  <a:picLocks noChangeAspect="1" noChangeArrowheads="1"/>
                </p:cNvPicPr>
                <p:nvPr/>
              </p:nvPicPr>
              <p:blipFill>
                <a:blip r:embed="rId9" cstate="print">
                  <a:extLst>
                    <a:ext uri="{28A0092B-C50C-407E-A947-70E740481C1C}">
                      <a14:useLocalDpi xmlns:a14="http://schemas.microsoft.com/office/drawing/2010/main" val="0"/>
                    </a:ext>
                  </a:extLst>
                </a:blip>
                <a:srcRect l="68999" t="78441"/>
                <a:stretch>
                  <a:fillRect/>
                </a:stretch>
              </p:blipFill>
              <p:spPr bwMode="auto">
                <a:xfrm>
                  <a:off x="717772" y="3290870"/>
                  <a:ext cx="451163" cy="468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9" name="Rectangle 38"/>
              <p:cNvSpPr/>
              <p:nvPr/>
            </p:nvSpPr>
            <p:spPr bwMode="auto">
              <a:xfrm>
                <a:off x="200297" y="3996889"/>
                <a:ext cx="1033457" cy="4603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algn="r" eaLnBrk="0" fontAlgn="base" hangingPunct="0">
                  <a:spcBef>
                    <a:spcPct val="0"/>
                  </a:spcBef>
                  <a:spcAft>
                    <a:spcPct val="0"/>
                  </a:spcAft>
                  <a:defRPr/>
                </a:pPr>
                <a:endParaRPr lang="de-DE" sz="2400" dirty="0">
                  <a:solidFill>
                    <a:srgbClr val="000000"/>
                  </a:solidFill>
                </a:endParaRPr>
              </a:p>
            </p:txBody>
          </p:sp>
        </p:grpSp>
      </p:grpSp>
      <p:grpSp>
        <p:nvGrpSpPr>
          <p:cNvPr id="27654" name="Group 50"/>
          <p:cNvGrpSpPr>
            <a:grpSpLocks/>
          </p:cNvGrpSpPr>
          <p:nvPr/>
        </p:nvGrpSpPr>
        <p:grpSpPr bwMode="auto">
          <a:xfrm>
            <a:off x="757238" y="5194693"/>
            <a:ext cx="6290615" cy="423863"/>
            <a:chOff x="581978" y="5597472"/>
            <a:chExt cx="6290582" cy="423863"/>
          </a:xfrm>
        </p:grpSpPr>
        <p:sp>
          <p:nvSpPr>
            <p:cNvPr id="25" name="Rectangle 24"/>
            <p:cNvSpPr/>
            <p:nvPr/>
          </p:nvSpPr>
          <p:spPr>
            <a:xfrm>
              <a:off x="1628134" y="5597472"/>
              <a:ext cx="1351645" cy="338554"/>
            </a:xfrm>
            <a:prstGeom prst="rect">
              <a:avLst/>
            </a:prstGeom>
          </p:spPr>
          <p:txBody>
            <a:bodyPr wrap="none">
              <a:spAutoFit/>
            </a:bodyPr>
            <a:lstStyle/>
            <a:p>
              <a:pPr fontAlgn="b">
                <a:spcBef>
                  <a:spcPct val="0"/>
                </a:spcBef>
                <a:spcAft>
                  <a:spcPct val="0"/>
                </a:spcAft>
                <a:defRPr/>
              </a:pPr>
              <a:r>
                <a:rPr lang="de-DE" sz="1600" dirty="0"/>
                <a:t>Cystic Fibrosis</a:t>
              </a:r>
            </a:p>
          </p:txBody>
        </p:sp>
        <p:sp>
          <p:nvSpPr>
            <p:cNvPr id="31" name="Rectangle 30"/>
            <p:cNvSpPr/>
            <p:nvPr/>
          </p:nvSpPr>
          <p:spPr>
            <a:xfrm>
              <a:off x="5233328" y="5651447"/>
              <a:ext cx="1639232" cy="276999"/>
            </a:xfrm>
            <a:prstGeom prst="rect">
              <a:avLst/>
            </a:prstGeom>
          </p:spPr>
          <p:txBody>
            <a:bodyPr wrap="none">
              <a:spAutoFit/>
            </a:bodyPr>
            <a:lstStyle/>
            <a:p>
              <a:pPr fontAlgn="b">
                <a:spcBef>
                  <a:spcPct val="0"/>
                </a:spcBef>
                <a:spcAft>
                  <a:spcPct val="0"/>
                </a:spcAft>
                <a:defRPr/>
              </a:pPr>
              <a:r>
                <a:rPr lang="en-US" sz="1200" dirty="0" err="1"/>
                <a:t>Almaca</a:t>
              </a:r>
              <a:r>
                <a:rPr lang="en-US" sz="1200" dirty="0"/>
                <a:t> et al., Cell 2013</a:t>
              </a:r>
            </a:p>
          </p:txBody>
        </p:sp>
        <p:grpSp>
          <p:nvGrpSpPr>
            <p:cNvPr id="27659" name="Group 42"/>
            <p:cNvGrpSpPr>
              <a:grpSpLocks/>
            </p:cNvGrpSpPr>
            <p:nvPr/>
          </p:nvGrpSpPr>
          <p:grpSpPr bwMode="auto">
            <a:xfrm>
              <a:off x="581978" y="5597472"/>
              <a:ext cx="916241" cy="423863"/>
              <a:chOff x="581978" y="5459345"/>
              <a:chExt cx="916241" cy="423863"/>
            </a:xfrm>
          </p:grpSpPr>
          <p:pic>
            <p:nvPicPr>
              <p:cNvPr id="27660" name="Picture 3" descr="C:\Users\Faba\Documents\Documents\ALMF\Power_points\20013_02_18_Dublin\CFBE_Neg1_PM.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46087" y="5459345"/>
                <a:ext cx="452132"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1" name="Picture 4" descr="C:\Users\Faba\Documents\Documents\ALMF\Power_points\20013_02_18_Dublin\CFBE_Neg1_TotalCFTR.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81978" y="5459345"/>
                <a:ext cx="457259"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Rectangle 41"/>
              <p:cNvSpPr/>
              <p:nvPr/>
            </p:nvSpPr>
            <p:spPr bwMode="auto">
              <a:xfrm>
                <a:off x="1023301" y="5464108"/>
                <a:ext cx="11112" cy="4191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algn="r" eaLnBrk="0" fontAlgn="base" hangingPunct="0">
                  <a:spcBef>
                    <a:spcPct val="0"/>
                  </a:spcBef>
                  <a:spcAft>
                    <a:spcPct val="0"/>
                  </a:spcAft>
                  <a:defRPr/>
                </a:pPr>
                <a:endParaRPr lang="de-DE" sz="2400" dirty="0"/>
              </a:p>
            </p:txBody>
          </p:sp>
        </p:grpSp>
      </p:grpSp>
      <p:sp>
        <p:nvSpPr>
          <p:cNvPr id="52" name="Rectangle 51"/>
          <p:cNvSpPr/>
          <p:nvPr/>
        </p:nvSpPr>
        <p:spPr>
          <a:xfrm>
            <a:off x="5410200" y="4440134"/>
            <a:ext cx="4572000" cy="646331"/>
          </a:xfrm>
          <a:prstGeom prst="rect">
            <a:avLst/>
          </a:prstGeom>
        </p:spPr>
        <p:txBody>
          <a:bodyPr>
            <a:spAutoFit/>
          </a:bodyPr>
          <a:lstStyle/>
          <a:p>
            <a:pPr fontAlgn="b">
              <a:spcBef>
                <a:spcPct val="0"/>
              </a:spcBef>
              <a:spcAft>
                <a:spcPct val="0"/>
              </a:spcAft>
              <a:defRPr/>
            </a:pPr>
            <a:r>
              <a:rPr lang="de-DE" sz="1200" dirty="0">
                <a:solidFill>
                  <a:srgbClr val="000000"/>
                </a:solidFill>
              </a:rPr>
              <a:t>Bartz et al, Cell Metab.  2009</a:t>
            </a:r>
          </a:p>
          <a:p>
            <a:pPr fontAlgn="b">
              <a:spcBef>
                <a:spcPct val="0"/>
              </a:spcBef>
              <a:spcAft>
                <a:spcPct val="0"/>
              </a:spcAft>
              <a:defRPr/>
            </a:pPr>
            <a:r>
              <a:rPr lang="de-DE" sz="1200" dirty="0">
                <a:solidFill>
                  <a:srgbClr val="000000"/>
                </a:solidFill>
              </a:rPr>
              <a:t>Blattmann et al., PloS Genet 2013</a:t>
            </a:r>
          </a:p>
          <a:p>
            <a:pPr fontAlgn="b">
              <a:spcBef>
                <a:spcPct val="0"/>
              </a:spcBef>
              <a:spcAft>
                <a:spcPct val="0"/>
              </a:spcAft>
              <a:defRPr/>
            </a:pPr>
            <a:endParaRPr lang="de-DE" sz="1200" dirty="0">
              <a:solidFill>
                <a:srgbClr val="000000"/>
              </a:solidFill>
            </a:endParaRPr>
          </a:p>
        </p:txBody>
      </p:sp>
      <p:pic>
        <p:nvPicPr>
          <p:cNvPr id="2" name="Micropilot Metaphase_Movie - for publications.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2"/>
          <a:srcRect t="14208" b="17917"/>
          <a:stretch/>
        </p:blipFill>
        <p:spPr>
          <a:xfrm>
            <a:off x="748811" y="3581400"/>
            <a:ext cx="926721" cy="629012"/>
          </a:xfrm>
          <a:prstGeom prst="rect">
            <a:avLst/>
          </a:prstGeom>
        </p:spPr>
      </p:pic>
      <p:sp>
        <p:nvSpPr>
          <p:cNvPr id="45" name="Text Box 4"/>
          <p:cNvSpPr txBox="1">
            <a:spLocks noChangeArrowheads="1"/>
          </p:cNvSpPr>
          <p:nvPr/>
        </p:nvSpPr>
        <p:spPr bwMode="auto">
          <a:xfrm>
            <a:off x="5496781" y="5966249"/>
            <a:ext cx="4319588" cy="1920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9pPr>
          </a:lstStyle>
          <a:p>
            <a:pPr eaLnBrk="0" fontAlgn="base" hangingPunct="0">
              <a:spcBef>
                <a:spcPct val="0"/>
              </a:spcBef>
              <a:spcAft>
                <a:spcPct val="0"/>
              </a:spcAft>
            </a:pPr>
            <a:r>
              <a:rPr lang="en-GB" altLang="en-US" sz="1200" dirty="0" smtClean="0">
                <a:latin typeface="+mn-lt"/>
              </a:rPr>
              <a:t>Boni </a:t>
            </a:r>
            <a:r>
              <a:rPr lang="en-GB" altLang="en-US" sz="1200" dirty="0">
                <a:latin typeface="+mn-lt"/>
              </a:rPr>
              <a:t>et al. J Cell </a:t>
            </a:r>
            <a:r>
              <a:rPr lang="en-GB" altLang="en-US" sz="1200" dirty="0" err="1">
                <a:latin typeface="+mn-lt"/>
              </a:rPr>
              <a:t>Biol</a:t>
            </a:r>
            <a:r>
              <a:rPr lang="en-GB" altLang="en-US" sz="1200" dirty="0">
                <a:latin typeface="+mn-lt"/>
              </a:rPr>
              <a:t> </a:t>
            </a:r>
            <a:r>
              <a:rPr lang="en-GB" altLang="en-US" sz="1200" dirty="0" smtClean="0">
                <a:latin typeface="+mn-lt"/>
              </a:rPr>
              <a:t>2015</a:t>
            </a:r>
            <a:endParaRPr lang="en-GB" altLang="en-US" sz="1200" dirty="0">
              <a:latin typeface="+mn-lt"/>
            </a:endParaRPr>
          </a:p>
        </p:txBody>
      </p:sp>
      <p:sp>
        <p:nvSpPr>
          <p:cNvPr id="46" name="Rectangle 45"/>
          <p:cNvSpPr/>
          <p:nvPr/>
        </p:nvSpPr>
        <p:spPr bwMode="auto">
          <a:xfrm>
            <a:off x="1804025" y="5919582"/>
            <a:ext cx="3059451" cy="338554"/>
          </a:xfrm>
          <a:prstGeom prst="rect">
            <a:avLst/>
          </a:prstGeom>
        </p:spPr>
        <p:txBody>
          <a:bodyPr wrap="none">
            <a:spAutoFit/>
          </a:bodyPr>
          <a:lstStyle/>
          <a:p>
            <a:pPr fontAlgn="b">
              <a:spcBef>
                <a:spcPct val="0"/>
              </a:spcBef>
              <a:spcAft>
                <a:spcPct val="0"/>
              </a:spcAft>
              <a:defRPr/>
            </a:pPr>
            <a:r>
              <a:rPr lang="de-DE" sz="1600" dirty="0">
                <a:solidFill>
                  <a:srgbClr val="000000"/>
                </a:solidFill>
              </a:rPr>
              <a:t>Inner membrane nuclear targeting</a:t>
            </a:r>
          </a:p>
        </p:txBody>
      </p:sp>
      <p:grpSp>
        <p:nvGrpSpPr>
          <p:cNvPr id="11" name="Group 10"/>
          <p:cNvGrpSpPr/>
          <p:nvPr/>
        </p:nvGrpSpPr>
        <p:grpSpPr>
          <a:xfrm>
            <a:off x="757237" y="5792968"/>
            <a:ext cx="928615" cy="552166"/>
            <a:chOff x="582612" y="5541130"/>
            <a:chExt cx="928615" cy="552166"/>
          </a:xfrm>
        </p:grpSpPr>
        <p:pic>
          <p:nvPicPr>
            <p:cNvPr id="43" name="Picture 3"/>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56397" t="55760" r="27224" b="7118"/>
            <a:stretch/>
          </p:blipFill>
          <p:spPr bwMode="auto">
            <a:xfrm rot="5400000">
              <a:off x="805225" y="5387293"/>
              <a:ext cx="483390" cy="92861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7" name="Straight Connector 6"/>
            <p:cNvCxnSpPr/>
            <p:nvPr/>
          </p:nvCxnSpPr>
          <p:spPr bwMode="auto">
            <a:xfrm>
              <a:off x="1043608" y="5599498"/>
              <a:ext cx="0" cy="483388"/>
            </a:xfrm>
            <a:prstGeom prst="line">
              <a:avLst/>
            </a:prstGeom>
            <a:solidFill>
              <a:schemeClr val="accent1"/>
            </a:solidFill>
            <a:ln w="19050" cap="flat" cmpd="sng" algn="ctr">
              <a:solidFill>
                <a:schemeClr val="bg1"/>
              </a:solidFill>
              <a:prstDash val="solid"/>
              <a:round/>
              <a:headEnd type="none" w="med" len="med"/>
              <a:tailEnd type="none" w="med" len="med"/>
            </a:ln>
            <a:effectLst/>
          </p:spPr>
        </p:cxnSp>
        <p:sp>
          <p:nvSpPr>
            <p:cNvPr id="10" name="Rectangle 9"/>
            <p:cNvSpPr/>
            <p:nvPr/>
          </p:nvSpPr>
          <p:spPr bwMode="auto">
            <a:xfrm>
              <a:off x="582613" y="5541130"/>
              <a:ext cx="916246" cy="7850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en-US" sz="2400" dirty="0">
                <a:solidFill>
                  <a:srgbClr val="000000"/>
                </a:solidFill>
              </a:endParaRPr>
            </a:p>
          </p:txBody>
        </p:sp>
      </p:grpSp>
    </p:spTree>
    <p:extLst>
      <p:ext uri="{BB962C8B-B14F-4D97-AF65-F5344CB8AC3E}">
        <p14:creationId xmlns:p14="http://schemas.microsoft.com/office/powerpoint/2010/main" val="1692728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9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304800" y="4267200"/>
            <a:ext cx="3365500" cy="2413000"/>
          </a:xfrm>
          <a:prstGeom prst="rect">
            <a:avLst/>
          </a:prstGeom>
        </p:spPr>
      </p:pic>
      <p:sp>
        <p:nvSpPr>
          <p:cNvPr id="2" name="Title 1"/>
          <p:cNvSpPr>
            <a:spLocks noGrp="1"/>
          </p:cNvSpPr>
          <p:nvPr>
            <p:ph type="title"/>
          </p:nvPr>
        </p:nvSpPr>
        <p:spPr>
          <a:xfrm>
            <a:off x="533400" y="0"/>
            <a:ext cx="8229600" cy="1143000"/>
          </a:xfrm>
        </p:spPr>
        <p:txBody>
          <a:bodyPr>
            <a:normAutofit/>
          </a:bodyPr>
          <a:lstStyle/>
          <a:p>
            <a:r>
              <a:rPr lang="en-US" dirty="0" smtClean="0"/>
              <a:t>A ‘typical’ HT-microscopy screen</a:t>
            </a:r>
            <a:endParaRPr lang="en-US" dirty="0"/>
          </a:p>
        </p:txBody>
      </p:sp>
      <p:sp>
        <p:nvSpPr>
          <p:cNvPr id="4" name="TextBox 3"/>
          <p:cNvSpPr txBox="1"/>
          <p:nvPr/>
        </p:nvSpPr>
        <p:spPr>
          <a:xfrm>
            <a:off x="609600" y="1233269"/>
            <a:ext cx="1869585" cy="646331"/>
          </a:xfrm>
          <a:prstGeom prst="rect">
            <a:avLst/>
          </a:prstGeom>
          <a:noFill/>
        </p:spPr>
        <p:txBody>
          <a:bodyPr wrap="none" rtlCol="0">
            <a:spAutoFit/>
          </a:bodyPr>
          <a:lstStyle/>
          <a:p>
            <a:r>
              <a:rPr lang="en-US" dirty="0" smtClean="0"/>
              <a:t>Biological </a:t>
            </a:r>
            <a:r>
              <a:rPr lang="en-US" dirty="0"/>
              <a:t>process</a:t>
            </a:r>
          </a:p>
          <a:p>
            <a:r>
              <a:rPr lang="en-US" dirty="0" smtClean="0"/>
              <a:t>Find novel genes</a:t>
            </a:r>
            <a:endParaRPr lang="en-US" dirty="0"/>
          </a:p>
        </p:txBody>
      </p:sp>
      <p:sp>
        <p:nvSpPr>
          <p:cNvPr id="5" name="TextBox 4"/>
          <p:cNvSpPr txBox="1"/>
          <p:nvPr/>
        </p:nvSpPr>
        <p:spPr>
          <a:xfrm>
            <a:off x="609600" y="2233136"/>
            <a:ext cx="2023661" cy="369332"/>
          </a:xfrm>
          <a:prstGeom prst="rect">
            <a:avLst/>
          </a:prstGeom>
          <a:noFill/>
        </p:spPr>
        <p:txBody>
          <a:bodyPr wrap="none" rtlCol="0">
            <a:spAutoFit/>
          </a:bodyPr>
          <a:lstStyle/>
          <a:p>
            <a:r>
              <a:rPr lang="en-US" dirty="0" err="1" smtClean="0"/>
              <a:t>Bioinformatic</a:t>
            </a:r>
            <a:r>
              <a:rPr lang="en-US" dirty="0" smtClean="0"/>
              <a:t> filter</a:t>
            </a:r>
            <a:endParaRPr lang="en-US" dirty="0"/>
          </a:p>
        </p:txBody>
      </p:sp>
      <p:sp>
        <p:nvSpPr>
          <p:cNvPr id="8" name="TextBox 7"/>
          <p:cNvSpPr txBox="1"/>
          <p:nvPr/>
        </p:nvSpPr>
        <p:spPr>
          <a:xfrm>
            <a:off x="609600" y="2907268"/>
            <a:ext cx="2160380" cy="369332"/>
          </a:xfrm>
          <a:prstGeom prst="rect">
            <a:avLst/>
          </a:prstGeom>
          <a:noFill/>
        </p:spPr>
        <p:txBody>
          <a:bodyPr wrap="none" rtlCol="0">
            <a:spAutoFit/>
          </a:bodyPr>
          <a:lstStyle/>
          <a:p>
            <a:r>
              <a:rPr lang="en-US" dirty="0" smtClean="0"/>
              <a:t>~500 putative genes</a:t>
            </a:r>
            <a:endParaRPr lang="en-US" dirty="0"/>
          </a:p>
        </p:txBody>
      </p:sp>
      <p:sp>
        <p:nvSpPr>
          <p:cNvPr id="9" name="TextBox 8"/>
          <p:cNvSpPr txBox="1"/>
          <p:nvPr/>
        </p:nvSpPr>
        <p:spPr>
          <a:xfrm>
            <a:off x="609600" y="3593068"/>
            <a:ext cx="2651011" cy="369332"/>
          </a:xfrm>
          <a:prstGeom prst="rect">
            <a:avLst/>
          </a:prstGeom>
          <a:noFill/>
        </p:spPr>
        <p:txBody>
          <a:bodyPr wrap="none" rtlCol="0">
            <a:spAutoFit/>
          </a:bodyPr>
          <a:lstStyle/>
          <a:p>
            <a:r>
              <a:rPr lang="en-US" dirty="0" smtClean="0"/>
              <a:t>~1500 </a:t>
            </a:r>
            <a:r>
              <a:rPr lang="en-US" dirty="0" err="1" smtClean="0"/>
              <a:t>siRNAs</a:t>
            </a:r>
            <a:r>
              <a:rPr lang="en-US" dirty="0" smtClean="0"/>
              <a:t> (3 per gene)</a:t>
            </a:r>
            <a:endParaRPr lang="en-US" dirty="0"/>
          </a:p>
        </p:txBody>
      </p:sp>
      <p:sp>
        <p:nvSpPr>
          <p:cNvPr id="10" name="TextBox 9"/>
          <p:cNvSpPr txBox="1"/>
          <p:nvPr/>
        </p:nvSpPr>
        <p:spPr>
          <a:xfrm>
            <a:off x="609600" y="4267200"/>
            <a:ext cx="3222457" cy="369332"/>
          </a:xfrm>
          <a:prstGeom prst="rect">
            <a:avLst/>
          </a:prstGeom>
          <a:noFill/>
        </p:spPr>
        <p:txBody>
          <a:bodyPr wrap="none" rtlCol="0">
            <a:spAutoFit/>
          </a:bodyPr>
          <a:lstStyle/>
          <a:p>
            <a:r>
              <a:rPr lang="en-US" dirty="0" smtClean="0"/>
              <a:t>~54  96-well plates (3 replicates)</a:t>
            </a:r>
            <a:endParaRPr lang="en-US" dirty="0"/>
          </a:p>
        </p:txBody>
      </p:sp>
      <p:sp>
        <p:nvSpPr>
          <p:cNvPr id="14" name="TextBox 13"/>
          <p:cNvSpPr txBox="1"/>
          <p:nvPr/>
        </p:nvSpPr>
        <p:spPr>
          <a:xfrm>
            <a:off x="5257800" y="1727200"/>
            <a:ext cx="2069797" cy="1107996"/>
          </a:xfrm>
          <a:prstGeom prst="rect">
            <a:avLst/>
          </a:prstGeom>
          <a:noFill/>
        </p:spPr>
        <p:txBody>
          <a:bodyPr wrap="none" rtlCol="0">
            <a:spAutoFit/>
          </a:bodyPr>
          <a:lstStyle/>
          <a:p>
            <a:r>
              <a:rPr lang="en-US" dirty="0" smtClean="0"/>
              <a:t>~40000 images </a:t>
            </a:r>
            <a:endParaRPr lang="en-US" dirty="0"/>
          </a:p>
          <a:p>
            <a:pPr marL="285750" indent="-285750">
              <a:buFont typeface="Arial"/>
              <a:buChar char="•"/>
            </a:pPr>
            <a:r>
              <a:rPr lang="en-US" sz="1600" dirty="0"/>
              <a:t>20x </a:t>
            </a:r>
            <a:r>
              <a:rPr lang="en-US" sz="1600" dirty="0" smtClean="0"/>
              <a:t>lens</a:t>
            </a:r>
          </a:p>
          <a:p>
            <a:pPr marL="285750" indent="-285750">
              <a:buFont typeface="Arial"/>
              <a:buChar char="•"/>
            </a:pPr>
            <a:r>
              <a:rPr lang="en-US" sz="1600" dirty="0" smtClean="0"/>
              <a:t>2 channels</a:t>
            </a:r>
          </a:p>
          <a:p>
            <a:pPr marL="285750" indent="-285750">
              <a:buFont typeface="Arial"/>
              <a:buChar char="•"/>
            </a:pPr>
            <a:r>
              <a:rPr lang="en-US" sz="1600" dirty="0" smtClean="0"/>
              <a:t>4 positions per well</a:t>
            </a:r>
          </a:p>
        </p:txBody>
      </p:sp>
      <p:sp>
        <p:nvSpPr>
          <p:cNvPr id="15" name="TextBox 14"/>
          <p:cNvSpPr txBox="1"/>
          <p:nvPr/>
        </p:nvSpPr>
        <p:spPr>
          <a:xfrm>
            <a:off x="5257800" y="3022600"/>
            <a:ext cx="1800493" cy="646331"/>
          </a:xfrm>
          <a:prstGeom prst="rect">
            <a:avLst/>
          </a:prstGeom>
          <a:noFill/>
        </p:spPr>
        <p:txBody>
          <a:bodyPr wrap="none" rtlCol="0">
            <a:spAutoFit/>
          </a:bodyPr>
          <a:lstStyle/>
          <a:p>
            <a:r>
              <a:rPr lang="en-US" dirty="0" smtClean="0"/>
              <a:t>Image analysis of </a:t>
            </a:r>
          </a:p>
          <a:p>
            <a:r>
              <a:rPr lang="en-US" dirty="0" smtClean="0"/>
              <a:t>~4 million cells</a:t>
            </a:r>
            <a:endParaRPr lang="en-US" dirty="0"/>
          </a:p>
        </p:txBody>
      </p:sp>
      <p:pic>
        <p:nvPicPr>
          <p:cNvPr id="11" name="Picture 10"/>
          <p:cNvPicPr>
            <a:picLocks noChangeAspect="1"/>
          </p:cNvPicPr>
          <p:nvPr/>
        </p:nvPicPr>
        <p:blipFill>
          <a:blip r:embed="rId3"/>
          <a:stretch>
            <a:fillRect/>
          </a:stretch>
        </p:blipFill>
        <p:spPr>
          <a:xfrm>
            <a:off x="2641600" y="1270000"/>
            <a:ext cx="609600" cy="609600"/>
          </a:xfrm>
          <a:prstGeom prst="rect">
            <a:avLst/>
          </a:prstGeom>
        </p:spPr>
      </p:pic>
      <p:pic>
        <p:nvPicPr>
          <p:cNvPr id="12" name="Picture 11"/>
          <p:cNvPicPr>
            <a:picLocks noChangeAspect="1"/>
          </p:cNvPicPr>
          <p:nvPr/>
        </p:nvPicPr>
        <p:blipFill>
          <a:blip r:embed="rId4"/>
          <a:stretch>
            <a:fillRect/>
          </a:stretch>
        </p:blipFill>
        <p:spPr>
          <a:xfrm>
            <a:off x="3022600" y="2119868"/>
            <a:ext cx="558800" cy="558800"/>
          </a:xfrm>
          <a:prstGeom prst="rect">
            <a:avLst/>
          </a:prstGeom>
        </p:spPr>
      </p:pic>
      <p:pic>
        <p:nvPicPr>
          <p:cNvPr id="6" name="Picture 5"/>
          <p:cNvPicPr>
            <a:picLocks noChangeAspect="1"/>
          </p:cNvPicPr>
          <p:nvPr/>
        </p:nvPicPr>
        <p:blipFill>
          <a:blip r:embed="rId5"/>
          <a:stretch>
            <a:fillRect/>
          </a:stretch>
        </p:blipFill>
        <p:spPr>
          <a:xfrm>
            <a:off x="2971800" y="2743200"/>
            <a:ext cx="635000" cy="635000"/>
          </a:xfrm>
          <a:prstGeom prst="rect">
            <a:avLst/>
          </a:prstGeom>
        </p:spPr>
      </p:pic>
      <p:pic>
        <p:nvPicPr>
          <p:cNvPr id="17" name="Picture 16"/>
          <p:cNvPicPr>
            <a:picLocks noChangeAspect="1"/>
          </p:cNvPicPr>
          <p:nvPr/>
        </p:nvPicPr>
        <p:blipFill>
          <a:blip r:embed="rId4"/>
          <a:stretch>
            <a:fillRect/>
          </a:stretch>
        </p:blipFill>
        <p:spPr>
          <a:xfrm>
            <a:off x="7518400" y="3073400"/>
            <a:ext cx="558800" cy="558800"/>
          </a:xfrm>
          <a:prstGeom prst="rect">
            <a:avLst/>
          </a:prstGeom>
        </p:spPr>
      </p:pic>
      <p:pic>
        <p:nvPicPr>
          <p:cNvPr id="18" name="Picture 17"/>
          <p:cNvPicPr>
            <a:picLocks noChangeAspect="1"/>
          </p:cNvPicPr>
          <p:nvPr/>
        </p:nvPicPr>
        <p:blipFill>
          <a:blip r:embed="rId6"/>
          <a:stretch>
            <a:fillRect/>
          </a:stretch>
        </p:blipFill>
        <p:spPr>
          <a:xfrm>
            <a:off x="7467600" y="1879600"/>
            <a:ext cx="609600" cy="609600"/>
          </a:xfrm>
          <a:prstGeom prst="rect">
            <a:avLst/>
          </a:prstGeom>
        </p:spPr>
      </p:pic>
      <p:sp>
        <p:nvSpPr>
          <p:cNvPr id="19" name="TextBox 18"/>
          <p:cNvSpPr txBox="1"/>
          <p:nvPr/>
        </p:nvSpPr>
        <p:spPr>
          <a:xfrm>
            <a:off x="5257800" y="4622800"/>
            <a:ext cx="1845690" cy="369332"/>
          </a:xfrm>
          <a:prstGeom prst="rect">
            <a:avLst/>
          </a:prstGeom>
          <a:noFill/>
        </p:spPr>
        <p:txBody>
          <a:bodyPr wrap="none" rtlCol="0">
            <a:spAutoFit/>
          </a:bodyPr>
          <a:lstStyle/>
          <a:p>
            <a:r>
              <a:rPr lang="en-US" dirty="0" smtClean="0"/>
              <a:t>List of “hit” genes</a:t>
            </a:r>
            <a:endParaRPr lang="en-US" dirty="0"/>
          </a:p>
        </p:txBody>
      </p:sp>
      <p:pic>
        <p:nvPicPr>
          <p:cNvPr id="20" name="Picture 19"/>
          <p:cNvPicPr>
            <a:picLocks noChangeAspect="1"/>
          </p:cNvPicPr>
          <p:nvPr/>
        </p:nvPicPr>
        <p:blipFill>
          <a:blip r:embed="rId5"/>
          <a:stretch>
            <a:fillRect/>
          </a:stretch>
        </p:blipFill>
        <p:spPr>
          <a:xfrm>
            <a:off x="7518400" y="4622800"/>
            <a:ext cx="635000" cy="635000"/>
          </a:xfrm>
          <a:prstGeom prst="rect">
            <a:avLst/>
          </a:prstGeom>
        </p:spPr>
      </p:pic>
      <p:pic>
        <p:nvPicPr>
          <p:cNvPr id="21" name="Picture 20"/>
          <p:cNvPicPr>
            <a:picLocks noChangeAspect="1"/>
          </p:cNvPicPr>
          <p:nvPr/>
        </p:nvPicPr>
        <p:blipFill>
          <a:blip r:embed="rId5"/>
          <a:stretch>
            <a:fillRect/>
          </a:stretch>
        </p:blipFill>
        <p:spPr>
          <a:xfrm>
            <a:off x="3327400" y="1270000"/>
            <a:ext cx="635000" cy="635000"/>
          </a:xfrm>
          <a:prstGeom prst="rect">
            <a:avLst/>
          </a:prstGeom>
        </p:spPr>
      </p:pic>
      <p:sp>
        <p:nvSpPr>
          <p:cNvPr id="3" name="TextBox 2"/>
          <p:cNvSpPr txBox="1"/>
          <p:nvPr/>
        </p:nvSpPr>
        <p:spPr>
          <a:xfrm>
            <a:off x="3352800" y="1193800"/>
            <a:ext cx="291629" cy="369332"/>
          </a:xfrm>
          <a:prstGeom prst="rect">
            <a:avLst/>
          </a:prstGeom>
          <a:noFill/>
        </p:spPr>
        <p:txBody>
          <a:bodyPr wrap="none" rtlCol="0">
            <a:spAutoFit/>
          </a:bodyPr>
          <a:lstStyle/>
          <a:p>
            <a:r>
              <a:rPr lang="en-US" dirty="0" smtClean="0"/>
              <a:t>?</a:t>
            </a:r>
            <a:endParaRPr lang="en-US" dirty="0"/>
          </a:p>
        </p:txBody>
      </p:sp>
      <p:sp>
        <p:nvSpPr>
          <p:cNvPr id="16" name="TextBox 15"/>
          <p:cNvSpPr txBox="1"/>
          <p:nvPr/>
        </p:nvSpPr>
        <p:spPr>
          <a:xfrm>
            <a:off x="7523904" y="4491335"/>
            <a:ext cx="284904" cy="461665"/>
          </a:xfrm>
          <a:prstGeom prst="rect">
            <a:avLst/>
          </a:prstGeom>
          <a:noFill/>
        </p:spPr>
        <p:txBody>
          <a:bodyPr wrap="none" rtlCol="0">
            <a:spAutoFit/>
          </a:bodyPr>
          <a:lstStyle/>
          <a:p>
            <a:r>
              <a:rPr lang="en-US" sz="2400" dirty="0" smtClean="0"/>
              <a:t>!</a:t>
            </a:r>
            <a:endParaRPr lang="en-US" sz="2400" dirty="0"/>
          </a:p>
        </p:txBody>
      </p:sp>
      <p:pic>
        <p:nvPicPr>
          <p:cNvPr id="22" name="Picture 21"/>
          <p:cNvPicPr>
            <a:picLocks noChangeAspect="1"/>
          </p:cNvPicPr>
          <p:nvPr/>
        </p:nvPicPr>
        <p:blipFill>
          <a:blip r:embed="rId7"/>
          <a:stretch>
            <a:fillRect/>
          </a:stretch>
        </p:blipFill>
        <p:spPr>
          <a:xfrm>
            <a:off x="3124200" y="3581400"/>
            <a:ext cx="457200" cy="457200"/>
          </a:xfrm>
          <a:prstGeom prst="rect">
            <a:avLst/>
          </a:prstGeom>
        </p:spPr>
      </p:pic>
      <p:pic>
        <p:nvPicPr>
          <p:cNvPr id="23" name="Picture 22"/>
          <p:cNvPicPr>
            <a:picLocks noChangeAspect="1"/>
          </p:cNvPicPr>
          <p:nvPr/>
        </p:nvPicPr>
        <p:blipFill>
          <a:blip r:embed="rId4"/>
          <a:stretch>
            <a:fillRect/>
          </a:stretch>
        </p:blipFill>
        <p:spPr>
          <a:xfrm>
            <a:off x="7518400" y="3810000"/>
            <a:ext cx="558800" cy="558800"/>
          </a:xfrm>
          <a:prstGeom prst="rect">
            <a:avLst/>
          </a:prstGeom>
        </p:spPr>
      </p:pic>
      <p:sp>
        <p:nvSpPr>
          <p:cNvPr id="24" name="TextBox 23"/>
          <p:cNvSpPr txBox="1"/>
          <p:nvPr/>
        </p:nvSpPr>
        <p:spPr>
          <a:xfrm>
            <a:off x="5257800" y="3886200"/>
            <a:ext cx="1018227" cy="369332"/>
          </a:xfrm>
          <a:prstGeom prst="rect">
            <a:avLst/>
          </a:prstGeom>
          <a:noFill/>
        </p:spPr>
        <p:txBody>
          <a:bodyPr wrap="none" rtlCol="0">
            <a:spAutoFit/>
          </a:bodyPr>
          <a:lstStyle/>
          <a:p>
            <a:r>
              <a:rPr lang="en-US" dirty="0" smtClean="0"/>
              <a:t>Statistics</a:t>
            </a:r>
            <a:endParaRPr lang="en-US" dirty="0"/>
          </a:p>
        </p:txBody>
      </p:sp>
    </p:spTree>
    <p:extLst>
      <p:ext uri="{BB962C8B-B14F-4D97-AF65-F5344CB8AC3E}">
        <p14:creationId xmlns:p14="http://schemas.microsoft.com/office/powerpoint/2010/main" val="23952351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438400"/>
            <a:ext cx="8229600" cy="1143000"/>
          </a:xfrm>
        </p:spPr>
        <p:txBody>
          <a:bodyPr>
            <a:normAutofit/>
          </a:bodyPr>
          <a:lstStyle/>
          <a:p>
            <a:r>
              <a:rPr lang="en-US" dirty="0" smtClean="0"/>
              <a:t>Microscope System </a:t>
            </a:r>
            <a:r>
              <a:rPr lang="en-US" dirty="0"/>
              <a:t>C</a:t>
            </a:r>
            <a:r>
              <a:rPr lang="en-US" dirty="0" smtClean="0"/>
              <a:t>onsiderations</a:t>
            </a:r>
            <a:endParaRPr lang="en-US" dirty="0"/>
          </a:p>
        </p:txBody>
      </p:sp>
      <p:pic>
        <p:nvPicPr>
          <p:cNvPr id="3" name="Picture 2"/>
          <p:cNvPicPr>
            <a:picLocks noChangeAspect="1"/>
          </p:cNvPicPr>
          <p:nvPr/>
        </p:nvPicPr>
        <p:blipFill>
          <a:blip r:embed="rId2"/>
          <a:stretch>
            <a:fillRect/>
          </a:stretch>
        </p:blipFill>
        <p:spPr>
          <a:xfrm>
            <a:off x="3962400" y="3657600"/>
            <a:ext cx="1219200" cy="1219200"/>
          </a:xfrm>
          <a:prstGeom prst="rect">
            <a:avLst/>
          </a:prstGeom>
        </p:spPr>
      </p:pic>
      <p:pic>
        <p:nvPicPr>
          <p:cNvPr id="4" name="Picture 40"/>
          <p:cNvPicPr>
            <a:picLocks noChangeAspect="1"/>
          </p:cNvPicPr>
          <p:nvPr/>
        </p:nvPicPr>
        <p:blipFill>
          <a:blip r:embed="rId3" cstate="print"/>
          <a:srcRect/>
          <a:stretch>
            <a:fillRect/>
          </a:stretch>
        </p:blipFill>
        <p:spPr bwMode="auto">
          <a:xfrm>
            <a:off x="6400800" y="4255995"/>
            <a:ext cx="1981200" cy="1687605"/>
          </a:xfrm>
          <a:prstGeom prst="rect">
            <a:avLst/>
          </a:prstGeom>
          <a:noFill/>
          <a:ln w="9525">
            <a:noFill/>
            <a:miter lim="800000"/>
            <a:headEnd/>
            <a:tailEnd/>
          </a:ln>
        </p:spPr>
      </p:pic>
      <p:sp>
        <p:nvSpPr>
          <p:cNvPr id="5" name="TextBox 4"/>
          <p:cNvSpPr txBox="1"/>
          <p:nvPr/>
        </p:nvSpPr>
        <p:spPr>
          <a:xfrm>
            <a:off x="6812071" y="4027395"/>
            <a:ext cx="1112729" cy="369332"/>
          </a:xfrm>
          <a:prstGeom prst="rect">
            <a:avLst/>
          </a:prstGeom>
          <a:noFill/>
        </p:spPr>
        <p:txBody>
          <a:bodyPr wrap="none" rtlCol="0">
            <a:spAutoFit/>
          </a:bodyPr>
          <a:lstStyle/>
          <a:p>
            <a:r>
              <a:rPr lang="en-US" dirty="0" smtClean="0"/>
              <a:t>Invited by</a:t>
            </a:r>
            <a:endParaRPr lang="en-US" dirty="0"/>
          </a:p>
        </p:txBody>
      </p:sp>
    </p:spTree>
    <p:extLst>
      <p:ext uri="{BB962C8B-B14F-4D97-AF65-F5344CB8AC3E}">
        <p14:creationId xmlns:p14="http://schemas.microsoft.com/office/powerpoint/2010/main" val="134071544"/>
      </p:ext>
    </p:extLst>
  </p:cSld>
  <p:clrMapOvr>
    <a:masterClrMapping/>
  </p:clrMapOvr>
  <mc:AlternateContent xmlns:mc="http://schemas.openxmlformats.org/markup-compatibility/2006" xmlns:p14="http://schemas.microsoft.com/office/powerpoint/2010/main">
    <mc:Choice Requires="p14">
      <p:transition spd="slow" p14:dur="2000" advTm="247"/>
    </mc:Choice>
    <mc:Fallback xmlns="">
      <p:transition xmlns:p14="http://schemas.microsoft.com/office/powerpoint/2010/main" spd="slow" advTm="247"/>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229600" cy="1143000"/>
          </a:xfrm>
        </p:spPr>
        <p:txBody>
          <a:bodyPr/>
          <a:lstStyle/>
          <a:p>
            <a:r>
              <a:rPr lang="en-US" dirty="0" smtClean="0"/>
              <a:t>Auto-focus Modalities</a:t>
            </a:r>
            <a:endParaRPr lang="en-US" dirty="0"/>
          </a:p>
        </p:txBody>
      </p:sp>
      <p:sp>
        <p:nvSpPr>
          <p:cNvPr id="4" name="TextBox 3"/>
          <p:cNvSpPr txBox="1"/>
          <p:nvPr/>
        </p:nvSpPr>
        <p:spPr>
          <a:xfrm>
            <a:off x="-3345611" y="2971800"/>
            <a:ext cx="3308659" cy="923330"/>
          </a:xfrm>
          <a:prstGeom prst="rect">
            <a:avLst/>
          </a:prstGeom>
          <a:noFill/>
        </p:spPr>
        <p:txBody>
          <a:bodyPr wrap="square" rtlCol="0">
            <a:spAutoFit/>
          </a:bodyPr>
          <a:lstStyle/>
          <a:p>
            <a:r>
              <a:rPr lang="en-US" b="1" dirty="0" smtClean="0"/>
              <a:t>“Software” autofocus</a:t>
            </a:r>
          </a:p>
          <a:p>
            <a:r>
              <a:rPr lang="en-US" dirty="0" smtClean="0"/>
              <a:t>Fluorescence z-stack imaging </a:t>
            </a:r>
            <a:r>
              <a:rPr lang="en-US" dirty="0"/>
              <a:t/>
            </a:r>
            <a:br>
              <a:rPr lang="en-US" dirty="0"/>
            </a:br>
            <a:r>
              <a:rPr lang="en-US" dirty="0" smtClean="0"/>
              <a:t>finding highest contrast plane</a:t>
            </a:r>
          </a:p>
        </p:txBody>
      </p:sp>
      <p:grpSp>
        <p:nvGrpSpPr>
          <p:cNvPr id="5" name="Group 4"/>
          <p:cNvGrpSpPr/>
          <p:nvPr/>
        </p:nvGrpSpPr>
        <p:grpSpPr>
          <a:xfrm>
            <a:off x="5600338" y="2420856"/>
            <a:ext cx="2667000" cy="800058"/>
            <a:chOff x="609600" y="2120858"/>
            <a:chExt cx="2667000" cy="800058"/>
          </a:xfrm>
        </p:grpSpPr>
        <p:pic>
          <p:nvPicPr>
            <p:cNvPr id="7" name="Picture 6"/>
            <p:cNvPicPr>
              <a:picLocks noChangeAspect="1"/>
            </p:cNvPicPr>
            <p:nvPr/>
          </p:nvPicPr>
          <p:blipFill>
            <a:blip r:embed="rId3"/>
            <a:stretch>
              <a:fillRect/>
            </a:stretch>
          </p:blipFill>
          <p:spPr>
            <a:xfrm rot="20994117">
              <a:off x="1524000" y="2120858"/>
              <a:ext cx="762000" cy="431800"/>
            </a:xfrm>
            <a:prstGeom prst="rect">
              <a:avLst/>
            </a:prstGeom>
          </p:spPr>
        </p:pic>
        <p:sp>
          <p:nvSpPr>
            <p:cNvPr id="3" name="Rectangle 2"/>
            <p:cNvSpPr/>
            <p:nvPr/>
          </p:nvSpPr>
          <p:spPr>
            <a:xfrm>
              <a:off x="609600" y="2539916"/>
              <a:ext cx="26670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914400" y="2133600"/>
            <a:ext cx="2667000" cy="800058"/>
            <a:chOff x="5029200" y="2171742"/>
            <a:chExt cx="2667000" cy="800058"/>
          </a:xfrm>
        </p:grpSpPr>
        <p:pic>
          <p:nvPicPr>
            <p:cNvPr id="9" name="Picture 8"/>
            <p:cNvPicPr>
              <a:picLocks noChangeAspect="1"/>
            </p:cNvPicPr>
            <p:nvPr/>
          </p:nvPicPr>
          <p:blipFill>
            <a:blip r:embed="rId3"/>
            <a:stretch>
              <a:fillRect/>
            </a:stretch>
          </p:blipFill>
          <p:spPr>
            <a:xfrm rot="20994117">
              <a:off x="6051753" y="2171742"/>
              <a:ext cx="762000" cy="431800"/>
            </a:xfrm>
            <a:prstGeom prst="rect">
              <a:avLst/>
            </a:prstGeom>
          </p:spPr>
        </p:pic>
        <p:sp>
          <p:nvSpPr>
            <p:cNvPr id="6" name="Rectangle 5"/>
            <p:cNvSpPr/>
            <p:nvPr/>
          </p:nvSpPr>
          <p:spPr>
            <a:xfrm>
              <a:off x="5029200" y="2590800"/>
              <a:ext cx="26670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TextBox 7"/>
          <p:cNvSpPr txBox="1"/>
          <p:nvPr/>
        </p:nvSpPr>
        <p:spPr>
          <a:xfrm>
            <a:off x="762000" y="3610528"/>
            <a:ext cx="3810000" cy="1477328"/>
          </a:xfrm>
          <a:prstGeom prst="rect">
            <a:avLst/>
          </a:prstGeom>
          <a:noFill/>
        </p:spPr>
        <p:txBody>
          <a:bodyPr wrap="square" rtlCol="0">
            <a:spAutoFit/>
          </a:bodyPr>
          <a:lstStyle/>
          <a:p>
            <a:r>
              <a:rPr lang="en-US" b="1" dirty="0" smtClean="0"/>
              <a:t>“Hardware” autofocus</a:t>
            </a:r>
          </a:p>
          <a:p>
            <a:r>
              <a:rPr lang="en-US" dirty="0" smtClean="0"/>
              <a:t>Finding coverslip surface </a:t>
            </a:r>
            <a:br>
              <a:rPr lang="en-US" dirty="0" smtClean="0"/>
            </a:br>
            <a:r>
              <a:rPr lang="en-US" b="1" dirty="0" smtClean="0"/>
              <a:t>reflection</a:t>
            </a:r>
            <a:r>
              <a:rPr lang="en-US" dirty="0"/>
              <a:t> </a:t>
            </a:r>
            <a:r>
              <a:rPr lang="en-US" dirty="0" smtClean="0"/>
              <a:t>using far-red light</a:t>
            </a:r>
          </a:p>
          <a:p>
            <a:endParaRPr lang="en-US" dirty="0" smtClean="0"/>
          </a:p>
          <a:p>
            <a:r>
              <a:rPr lang="en-US" dirty="0" smtClean="0"/>
              <a:t>Can be fast: &lt;&lt;1s</a:t>
            </a:r>
          </a:p>
        </p:txBody>
      </p:sp>
      <p:grpSp>
        <p:nvGrpSpPr>
          <p:cNvPr id="47" name="Group 46"/>
          <p:cNvGrpSpPr/>
          <p:nvPr/>
        </p:nvGrpSpPr>
        <p:grpSpPr>
          <a:xfrm>
            <a:off x="5447938" y="2192256"/>
            <a:ext cx="2971800" cy="762000"/>
            <a:chOff x="685800" y="1752600"/>
            <a:chExt cx="2971800" cy="1524000"/>
          </a:xfrm>
        </p:grpSpPr>
        <p:cxnSp>
          <p:nvCxnSpPr>
            <p:cNvPr id="35" name="Straight Connector 34"/>
            <p:cNvCxnSpPr/>
            <p:nvPr/>
          </p:nvCxnSpPr>
          <p:spPr>
            <a:xfrm>
              <a:off x="685800" y="32766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685800" y="31242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85800" y="29718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685800" y="28194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685800" y="26670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85800" y="25146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685800" y="23622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685800" y="22098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685800" y="20574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685800" y="19050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685800" y="1752600"/>
              <a:ext cx="2971800" cy="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49" name="Straight Arrow Connector 48"/>
          <p:cNvCxnSpPr>
            <a:endCxn id="6" idx="2"/>
          </p:cNvCxnSpPr>
          <p:nvPr/>
        </p:nvCxnSpPr>
        <p:spPr>
          <a:xfrm flipV="1">
            <a:off x="1828800" y="2933658"/>
            <a:ext cx="419100" cy="4572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6" idx="2"/>
          </p:cNvCxnSpPr>
          <p:nvPr/>
        </p:nvCxnSpPr>
        <p:spPr>
          <a:xfrm>
            <a:off x="2247900" y="2933658"/>
            <a:ext cx="419100" cy="4572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5410200" y="2590800"/>
            <a:ext cx="3048000" cy="0"/>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875938" y="2313562"/>
            <a:ext cx="2667000" cy="0"/>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3771538" y="2344656"/>
            <a:ext cx="0" cy="60960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3810000" y="2307925"/>
            <a:ext cx="723538" cy="646331"/>
          </a:xfrm>
          <a:prstGeom prst="rect">
            <a:avLst/>
          </a:prstGeom>
          <a:noFill/>
        </p:spPr>
        <p:txBody>
          <a:bodyPr wrap="none" rtlCol="0">
            <a:spAutoFit/>
          </a:bodyPr>
          <a:lstStyle/>
          <a:p>
            <a:r>
              <a:rPr lang="en-US" dirty="0" smtClean="0"/>
              <a:t>fixed</a:t>
            </a:r>
            <a:br>
              <a:rPr lang="en-US" dirty="0" smtClean="0"/>
            </a:br>
            <a:r>
              <a:rPr lang="en-US" dirty="0" smtClean="0"/>
              <a:t>offset</a:t>
            </a:r>
            <a:endParaRPr lang="en-US" dirty="0"/>
          </a:p>
        </p:txBody>
      </p:sp>
      <p:pic>
        <p:nvPicPr>
          <p:cNvPr id="29" name="Picture 28"/>
          <p:cNvPicPr>
            <a:picLocks noChangeAspect="1"/>
          </p:cNvPicPr>
          <p:nvPr/>
        </p:nvPicPr>
        <p:blipFill>
          <a:blip r:embed="rId4"/>
          <a:stretch>
            <a:fillRect/>
          </a:stretch>
        </p:blipFill>
        <p:spPr>
          <a:xfrm>
            <a:off x="6705600" y="-25220"/>
            <a:ext cx="2286000" cy="1639019"/>
          </a:xfrm>
          <a:prstGeom prst="rect">
            <a:avLst/>
          </a:prstGeom>
        </p:spPr>
      </p:pic>
      <p:sp>
        <p:nvSpPr>
          <p:cNvPr id="11" name="Rectangle 10"/>
          <p:cNvSpPr/>
          <p:nvPr/>
        </p:nvSpPr>
        <p:spPr>
          <a:xfrm>
            <a:off x="-3505200" y="4038600"/>
            <a:ext cx="3200400" cy="1815882"/>
          </a:xfrm>
          <a:prstGeom prst="rect">
            <a:avLst/>
          </a:prstGeom>
        </p:spPr>
        <p:txBody>
          <a:bodyPr wrap="square">
            <a:spAutoFit/>
          </a:bodyPr>
          <a:lstStyle/>
          <a:p>
            <a:r>
              <a:rPr lang="en-US" sz="1400" dirty="0"/>
              <a:t>Pro:</a:t>
            </a:r>
          </a:p>
          <a:p>
            <a:pPr marL="285750" indent="-285750">
              <a:buFont typeface="Arial"/>
              <a:buChar char="•"/>
            </a:pPr>
            <a:r>
              <a:rPr lang="en-US" sz="1400" dirty="0"/>
              <a:t>Can deal with samples at different z-positions</a:t>
            </a:r>
          </a:p>
          <a:p>
            <a:r>
              <a:rPr lang="en-US" sz="1400" dirty="0"/>
              <a:t>Con:</a:t>
            </a:r>
          </a:p>
          <a:p>
            <a:pPr marL="285750" indent="-285750">
              <a:buFont typeface="Arial"/>
              <a:buChar char="•"/>
            </a:pPr>
            <a:r>
              <a:rPr lang="en-US" sz="1400" dirty="0"/>
              <a:t>Slow (&gt;&gt;1s)</a:t>
            </a:r>
          </a:p>
          <a:p>
            <a:pPr marL="285750" indent="-285750">
              <a:buFont typeface="Arial"/>
              <a:buChar char="•"/>
            </a:pPr>
            <a:r>
              <a:rPr lang="en-US" sz="1400" dirty="0"/>
              <a:t>Not good for sample (bleaching)</a:t>
            </a:r>
          </a:p>
          <a:p>
            <a:pPr marL="285750" indent="-285750">
              <a:buFont typeface="Arial"/>
              <a:buChar char="•"/>
            </a:pPr>
            <a:r>
              <a:rPr lang="en-US" sz="1400" dirty="0"/>
              <a:t>Can get confused if objects are in multiple planes</a:t>
            </a:r>
          </a:p>
        </p:txBody>
      </p:sp>
      <p:sp>
        <p:nvSpPr>
          <p:cNvPr id="12" name="Rectangle 11"/>
          <p:cNvSpPr/>
          <p:nvPr/>
        </p:nvSpPr>
        <p:spPr>
          <a:xfrm>
            <a:off x="-4114800" y="1066800"/>
            <a:ext cx="3352800" cy="1384995"/>
          </a:xfrm>
          <a:prstGeom prst="rect">
            <a:avLst/>
          </a:prstGeom>
        </p:spPr>
        <p:txBody>
          <a:bodyPr wrap="square">
            <a:spAutoFit/>
          </a:bodyPr>
          <a:lstStyle/>
          <a:p>
            <a:r>
              <a:rPr lang="en-US" sz="1400" dirty="0" smtClean="0"/>
              <a:t>Pro</a:t>
            </a:r>
            <a:r>
              <a:rPr lang="en-US" sz="1400" dirty="0"/>
              <a:t>:</a:t>
            </a:r>
          </a:p>
          <a:p>
            <a:pPr marL="285750" indent="-285750">
              <a:buFont typeface="Arial"/>
              <a:buChar char="•"/>
            </a:pPr>
            <a:r>
              <a:rPr lang="en-US" sz="1400" dirty="0" smtClean="0"/>
              <a:t>Fast </a:t>
            </a:r>
            <a:r>
              <a:rPr lang="en-US" sz="1400" dirty="0"/>
              <a:t>(&lt;&lt;1s)</a:t>
            </a:r>
          </a:p>
          <a:p>
            <a:pPr marL="285750" indent="-285750">
              <a:buFont typeface="Arial"/>
              <a:buChar char="•"/>
            </a:pPr>
            <a:r>
              <a:rPr lang="en-US" sz="1400" dirty="0" smtClean="0"/>
              <a:t>Good for </a:t>
            </a:r>
            <a:r>
              <a:rPr lang="en-US" sz="1400" dirty="0"/>
              <a:t>sample</a:t>
            </a:r>
          </a:p>
          <a:p>
            <a:r>
              <a:rPr lang="en-US" sz="1400" dirty="0"/>
              <a:t>Con:</a:t>
            </a:r>
          </a:p>
          <a:p>
            <a:pPr marL="285750" indent="-285750">
              <a:buFont typeface="Arial"/>
              <a:buChar char="•"/>
            </a:pPr>
            <a:r>
              <a:rPr lang="en-US" sz="1400" dirty="0"/>
              <a:t>Requires constant sample z-position</a:t>
            </a:r>
          </a:p>
          <a:p>
            <a:pPr marL="285750" indent="-285750">
              <a:buFont typeface="Arial"/>
              <a:buChar char="•"/>
            </a:pPr>
            <a:r>
              <a:rPr lang="en-US" sz="1400" dirty="0"/>
              <a:t>Requires presence of reflective surface</a:t>
            </a:r>
          </a:p>
        </p:txBody>
      </p:sp>
      <p:sp>
        <p:nvSpPr>
          <p:cNvPr id="34" name="TextBox 33"/>
          <p:cNvSpPr txBox="1"/>
          <p:nvPr/>
        </p:nvSpPr>
        <p:spPr>
          <a:xfrm>
            <a:off x="5447938" y="3640056"/>
            <a:ext cx="3308659" cy="1754327"/>
          </a:xfrm>
          <a:prstGeom prst="rect">
            <a:avLst/>
          </a:prstGeom>
          <a:noFill/>
        </p:spPr>
        <p:txBody>
          <a:bodyPr wrap="square" rtlCol="0">
            <a:spAutoFit/>
          </a:bodyPr>
          <a:lstStyle/>
          <a:p>
            <a:r>
              <a:rPr lang="en-US" b="1" dirty="0" smtClean="0"/>
              <a:t>“Software” autofocus</a:t>
            </a:r>
          </a:p>
          <a:p>
            <a:r>
              <a:rPr lang="en-US" dirty="0" smtClean="0"/>
              <a:t>Fluorescence z-stack imaging </a:t>
            </a:r>
            <a:r>
              <a:rPr lang="en-US" dirty="0"/>
              <a:t/>
            </a:r>
            <a:br>
              <a:rPr lang="en-US" dirty="0"/>
            </a:br>
            <a:r>
              <a:rPr lang="en-US" dirty="0" smtClean="0"/>
              <a:t>finding highest contrast plane</a:t>
            </a:r>
          </a:p>
          <a:p>
            <a:endParaRPr lang="en-US" dirty="0"/>
          </a:p>
          <a:p>
            <a:r>
              <a:rPr lang="en-US" dirty="0" smtClean="0"/>
              <a:t>Typically (much) slower</a:t>
            </a:r>
          </a:p>
          <a:p>
            <a:r>
              <a:rPr lang="en-US" dirty="0" smtClean="0"/>
              <a:t>Bleaching of the sample</a:t>
            </a:r>
          </a:p>
        </p:txBody>
      </p:sp>
    </p:spTree>
    <p:extLst>
      <p:ext uri="{BB962C8B-B14F-4D97-AF65-F5344CB8AC3E}">
        <p14:creationId xmlns:p14="http://schemas.microsoft.com/office/powerpoint/2010/main" val="2977292687"/>
      </p:ext>
    </p:extLst>
  </p:cSld>
  <p:clrMapOvr>
    <a:masterClrMapping/>
  </p:clrMapOvr>
  <mc:AlternateContent xmlns:mc="http://schemas.openxmlformats.org/markup-compatibility/2006" xmlns:p14="http://schemas.microsoft.com/office/powerpoint/2010/main">
    <mc:Choice Requires="p14">
      <p:transition spd="slow" p14:dur="2000" advTm="404"/>
    </mc:Choice>
    <mc:Fallback xmlns="">
      <p:transition xmlns:p14="http://schemas.microsoft.com/office/powerpoint/2010/main" spd="slow" advTm="404"/>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M</a:t>
            </a:r>
            <a:r>
              <a:rPr lang="en-US" dirty="0" smtClean="0"/>
              <a:t>ulti-color Imaging Modalities</a:t>
            </a:r>
            <a:endParaRPr lang="en-US" dirty="0"/>
          </a:p>
        </p:txBody>
      </p:sp>
      <p:sp>
        <p:nvSpPr>
          <p:cNvPr id="60" name="TextBox 59"/>
          <p:cNvSpPr txBox="1"/>
          <p:nvPr/>
        </p:nvSpPr>
        <p:spPr>
          <a:xfrm>
            <a:off x="9906000" y="2743200"/>
            <a:ext cx="1010839" cy="923330"/>
          </a:xfrm>
          <a:prstGeom prst="rect">
            <a:avLst/>
          </a:prstGeom>
          <a:noFill/>
        </p:spPr>
        <p:txBody>
          <a:bodyPr wrap="none" rtlCol="0">
            <a:spAutoFit/>
          </a:bodyPr>
          <a:lstStyle/>
          <a:p>
            <a:r>
              <a:rPr lang="en-US" dirty="0" smtClean="0"/>
              <a:t>Faster,</a:t>
            </a:r>
            <a:br>
              <a:rPr lang="en-US" dirty="0" smtClean="0"/>
            </a:br>
            <a:r>
              <a:rPr lang="en-US" dirty="0" smtClean="0"/>
              <a:t>no </a:t>
            </a:r>
            <a:br>
              <a:rPr lang="en-US" dirty="0" smtClean="0"/>
            </a:br>
            <a:r>
              <a:rPr lang="en-US" dirty="0" smtClean="0"/>
              <a:t>crosstalk</a:t>
            </a:r>
            <a:endParaRPr lang="en-US" dirty="0"/>
          </a:p>
        </p:txBody>
      </p:sp>
      <p:grpSp>
        <p:nvGrpSpPr>
          <p:cNvPr id="9" name="Group 8"/>
          <p:cNvGrpSpPr/>
          <p:nvPr/>
        </p:nvGrpSpPr>
        <p:grpSpPr>
          <a:xfrm>
            <a:off x="457200" y="1219200"/>
            <a:ext cx="3657600" cy="2362200"/>
            <a:chOff x="533400" y="1219200"/>
            <a:chExt cx="3657600" cy="2362200"/>
          </a:xfrm>
        </p:grpSpPr>
        <p:sp>
          <p:nvSpPr>
            <p:cNvPr id="6" name="TextBox 5"/>
            <p:cNvSpPr txBox="1"/>
            <p:nvPr/>
          </p:nvSpPr>
          <p:spPr>
            <a:xfrm>
              <a:off x="2748864" y="1896070"/>
              <a:ext cx="1176524" cy="646331"/>
            </a:xfrm>
            <a:prstGeom prst="rect">
              <a:avLst/>
            </a:prstGeom>
            <a:noFill/>
          </p:spPr>
          <p:txBody>
            <a:bodyPr wrap="none" rtlCol="0">
              <a:spAutoFit/>
            </a:bodyPr>
            <a:lstStyle/>
            <a:p>
              <a:pPr algn="ctr"/>
              <a:r>
                <a:rPr lang="en-US" dirty="0" smtClean="0">
                  <a:solidFill>
                    <a:srgbClr val="000000"/>
                  </a:solidFill>
                </a:rPr>
                <a:t>Filter cube</a:t>
              </a:r>
            </a:p>
            <a:p>
              <a:pPr algn="ctr"/>
              <a:r>
                <a:rPr lang="en-US" b="1" dirty="0" smtClean="0">
                  <a:solidFill>
                    <a:srgbClr val="000000"/>
                  </a:solidFill>
                </a:rPr>
                <a:t>&gt;100 </a:t>
              </a:r>
              <a:r>
                <a:rPr lang="en-US" b="1" dirty="0" err="1" smtClean="0">
                  <a:solidFill>
                    <a:srgbClr val="000000"/>
                  </a:solidFill>
                </a:rPr>
                <a:t>ms</a:t>
              </a:r>
              <a:endParaRPr lang="en-US" b="1" dirty="0" smtClean="0">
                <a:solidFill>
                  <a:srgbClr val="000000"/>
                </a:solidFill>
              </a:endParaRPr>
            </a:p>
          </p:txBody>
        </p:sp>
        <p:sp>
          <p:nvSpPr>
            <p:cNvPr id="10" name="TextBox 9"/>
            <p:cNvSpPr txBox="1"/>
            <p:nvPr/>
          </p:nvSpPr>
          <p:spPr>
            <a:xfrm>
              <a:off x="609600" y="1752600"/>
              <a:ext cx="958541" cy="646331"/>
            </a:xfrm>
            <a:prstGeom prst="rect">
              <a:avLst/>
            </a:prstGeom>
            <a:noFill/>
          </p:spPr>
          <p:txBody>
            <a:bodyPr wrap="none" rtlCol="0">
              <a:spAutoFit/>
            </a:bodyPr>
            <a:lstStyle/>
            <a:p>
              <a:r>
                <a:rPr lang="en-US" dirty="0" smtClean="0">
                  <a:solidFill>
                    <a:srgbClr val="000000"/>
                  </a:solidFill>
                </a:rPr>
                <a:t>Halogen</a:t>
              </a:r>
            </a:p>
            <a:p>
              <a:r>
                <a:rPr lang="en-US" dirty="0" smtClean="0">
                  <a:solidFill>
                    <a:srgbClr val="000000"/>
                  </a:solidFill>
                </a:rPr>
                <a:t>lamp</a:t>
              </a:r>
            </a:p>
          </p:txBody>
        </p:sp>
        <p:grpSp>
          <p:nvGrpSpPr>
            <p:cNvPr id="36" name="Group 35"/>
            <p:cNvGrpSpPr/>
            <p:nvPr/>
          </p:nvGrpSpPr>
          <p:grpSpPr>
            <a:xfrm>
              <a:off x="1981200" y="1981200"/>
              <a:ext cx="685800" cy="685800"/>
              <a:chOff x="2133600" y="3048000"/>
              <a:chExt cx="685800" cy="685800"/>
            </a:xfrm>
          </p:grpSpPr>
          <p:grpSp>
            <p:nvGrpSpPr>
              <p:cNvPr id="25" name="Group 24"/>
              <p:cNvGrpSpPr/>
              <p:nvPr/>
            </p:nvGrpSpPr>
            <p:grpSpPr>
              <a:xfrm>
                <a:off x="2133600" y="3048000"/>
                <a:ext cx="685800" cy="685800"/>
                <a:chOff x="2133600" y="2743200"/>
                <a:chExt cx="762000" cy="685800"/>
              </a:xfrm>
            </p:grpSpPr>
            <p:sp>
              <p:nvSpPr>
                <p:cNvPr id="22" name="Rectangle 21"/>
                <p:cNvSpPr/>
                <p:nvPr/>
              </p:nvSpPr>
              <p:spPr>
                <a:xfrm>
                  <a:off x="2133600" y="2743200"/>
                  <a:ext cx="762000" cy="685800"/>
                </a:xfrm>
                <a:prstGeom prst="rect">
                  <a:avLst/>
                </a:prstGeom>
                <a:no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cxnSp>
              <p:nvCxnSpPr>
                <p:cNvPr id="24" name="Straight Connector 23"/>
                <p:cNvCxnSpPr/>
                <p:nvPr/>
              </p:nvCxnSpPr>
              <p:spPr>
                <a:xfrm flipV="1">
                  <a:off x="2133600" y="2743200"/>
                  <a:ext cx="762000" cy="685800"/>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cxnSp>
            <p:nvCxnSpPr>
              <p:cNvPr id="27" name="Straight Connector 26"/>
              <p:cNvCxnSpPr/>
              <p:nvPr/>
            </p:nvCxnSpPr>
            <p:spPr>
              <a:xfrm flipV="1">
                <a:off x="2133600" y="3202782"/>
                <a:ext cx="0" cy="337368"/>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307710" y="3733800"/>
                <a:ext cx="381000" cy="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2286000" y="32004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grpSp>
        <p:pic>
          <p:nvPicPr>
            <p:cNvPr id="56" name="Picture 55"/>
            <p:cNvPicPr>
              <a:picLocks noChangeAspect="1"/>
            </p:cNvPicPr>
            <p:nvPr/>
          </p:nvPicPr>
          <p:blipFill>
            <a:blip r:embed="rId3">
              <a:alphaModFix amt="59000"/>
            </a:blip>
            <a:stretch>
              <a:fillRect/>
            </a:stretch>
          </p:blipFill>
          <p:spPr>
            <a:xfrm>
              <a:off x="1905000" y="2717800"/>
              <a:ext cx="863600" cy="863600"/>
            </a:xfrm>
            <a:prstGeom prst="rect">
              <a:avLst/>
            </a:prstGeom>
          </p:spPr>
        </p:pic>
        <p:pic>
          <p:nvPicPr>
            <p:cNvPr id="3" name="Picture 2"/>
            <p:cNvPicPr>
              <a:picLocks noChangeAspect="1"/>
            </p:cNvPicPr>
            <p:nvPr/>
          </p:nvPicPr>
          <p:blipFill>
            <a:blip r:embed="rId4"/>
            <a:stretch>
              <a:fillRect/>
            </a:stretch>
          </p:blipFill>
          <p:spPr>
            <a:xfrm>
              <a:off x="1270000" y="2133600"/>
              <a:ext cx="406400" cy="406400"/>
            </a:xfrm>
            <a:prstGeom prst="rect">
              <a:avLst/>
            </a:prstGeom>
          </p:spPr>
        </p:pic>
        <p:pic>
          <p:nvPicPr>
            <p:cNvPr id="4" name="Picture 3"/>
            <p:cNvPicPr>
              <a:picLocks noChangeAspect="1"/>
            </p:cNvPicPr>
            <p:nvPr/>
          </p:nvPicPr>
          <p:blipFill>
            <a:blip r:embed="rId5"/>
            <a:stretch>
              <a:fillRect/>
            </a:stretch>
          </p:blipFill>
          <p:spPr>
            <a:xfrm>
              <a:off x="2082800" y="1371600"/>
              <a:ext cx="431800" cy="431800"/>
            </a:xfrm>
            <a:prstGeom prst="rect">
              <a:avLst/>
            </a:prstGeom>
          </p:spPr>
        </p:pic>
        <p:sp>
          <p:nvSpPr>
            <p:cNvPr id="7" name="TextBox 6"/>
            <p:cNvSpPr txBox="1"/>
            <p:nvPr/>
          </p:nvSpPr>
          <p:spPr>
            <a:xfrm>
              <a:off x="2566140" y="2958810"/>
              <a:ext cx="928459" cy="369332"/>
            </a:xfrm>
            <a:prstGeom prst="rect">
              <a:avLst/>
            </a:prstGeom>
            <a:noFill/>
          </p:spPr>
          <p:txBody>
            <a:bodyPr wrap="none" rtlCol="0">
              <a:spAutoFit/>
            </a:bodyPr>
            <a:lstStyle/>
            <a:p>
              <a:r>
                <a:rPr lang="en-US" dirty="0" smtClean="0"/>
                <a:t>~100ms</a:t>
              </a:r>
              <a:endParaRPr lang="en-US" dirty="0"/>
            </a:p>
          </p:txBody>
        </p:sp>
        <p:sp>
          <p:nvSpPr>
            <p:cNvPr id="8" name="Rectangle 7"/>
            <p:cNvSpPr/>
            <p:nvPr/>
          </p:nvSpPr>
          <p:spPr>
            <a:xfrm>
              <a:off x="533400" y="1219200"/>
              <a:ext cx="3657600" cy="236220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4419600" y="1219200"/>
            <a:ext cx="4114800" cy="2540000"/>
            <a:chOff x="4495800" y="1219200"/>
            <a:chExt cx="4114800" cy="2540000"/>
          </a:xfrm>
        </p:grpSpPr>
        <p:sp>
          <p:nvSpPr>
            <p:cNvPr id="16" name="TextBox 15"/>
            <p:cNvSpPr txBox="1"/>
            <p:nvPr/>
          </p:nvSpPr>
          <p:spPr>
            <a:xfrm>
              <a:off x="6477000" y="2438400"/>
              <a:ext cx="1916009" cy="584776"/>
            </a:xfrm>
            <a:prstGeom prst="rect">
              <a:avLst/>
            </a:prstGeom>
            <a:noFill/>
          </p:spPr>
          <p:txBody>
            <a:bodyPr wrap="none" rtlCol="0">
              <a:spAutoFit/>
            </a:bodyPr>
            <a:lstStyle/>
            <a:p>
              <a:r>
                <a:rPr lang="en-US" sz="1600" dirty="0" smtClean="0">
                  <a:solidFill>
                    <a:srgbClr val="000000"/>
                  </a:solidFill>
                </a:rPr>
                <a:t>Emission filter wheel</a:t>
              </a:r>
              <a:br>
                <a:rPr lang="en-US" sz="1600" dirty="0" smtClean="0">
                  <a:solidFill>
                    <a:srgbClr val="000000"/>
                  </a:solidFill>
                </a:rPr>
              </a:br>
              <a:r>
                <a:rPr lang="en-US" sz="1600" dirty="0" smtClean="0">
                  <a:solidFill>
                    <a:srgbClr val="000000"/>
                  </a:solidFill>
                </a:rPr>
                <a:t>&gt;</a:t>
              </a:r>
              <a:r>
                <a:rPr lang="en-US" sz="1600" b="1" dirty="0" smtClean="0">
                  <a:solidFill>
                    <a:srgbClr val="000000"/>
                  </a:solidFill>
                </a:rPr>
                <a:t>10 </a:t>
              </a:r>
              <a:r>
                <a:rPr lang="en-US" sz="1600" b="1" dirty="0" err="1" smtClean="0">
                  <a:solidFill>
                    <a:srgbClr val="000000"/>
                  </a:solidFill>
                </a:rPr>
                <a:t>ms</a:t>
              </a:r>
              <a:endParaRPr lang="en-US" sz="1600" b="1" dirty="0">
                <a:solidFill>
                  <a:srgbClr val="000000"/>
                </a:solidFill>
              </a:endParaRPr>
            </a:p>
          </p:txBody>
        </p:sp>
        <p:grpSp>
          <p:nvGrpSpPr>
            <p:cNvPr id="40" name="Group 39"/>
            <p:cNvGrpSpPr/>
            <p:nvPr/>
          </p:nvGrpSpPr>
          <p:grpSpPr>
            <a:xfrm>
              <a:off x="5972730" y="1979163"/>
              <a:ext cx="428070" cy="422250"/>
              <a:chOff x="6629400" y="3505200"/>
              <a:chExt cx="428070" cy="422250"/>
            </a:xfrm>
          </p:grpSpPr>
          <p:cxnSp>
            <p:nvCxnSpPr>
              <p:cNvPr id="37" name="Straight Connector 36"/>
              <p:cNvCxnSpPr/>
              <p:nvPr/>
            </p:nvCxnSpPr>
            <p:spPr>
              <a:xfrm flipV="1">
                <a:off x="6629400" y="35052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6652704" y="3522675"/>
                <a:ext cx="381000" cy="38100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6676470" y="3546450"/>
                <a:ext cx="381000" cy="381000"/>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grpSp>
        <p:sp>
          <p:nvSpPr>
            <p:cNvPr id="42" name="TextBox 41"/>
            <p:cNvSpPr txBox="1"/>
            <p:nvPr/>
          </p:nvSpPr>
          <p:spPr>
            <a:xfrm>
              <a:off x="6466251" y="1828800"/>
              <a:ext cx="1113807" cy="584776"/>
            </a:xfrm>
            <a:prstGeom prst="rect">
              <a:avLst/>
            </a:prstGeom>
            <a:noFill/>
          </p:spPr>
          <p:txBody>
            <a:bodyPr wrap="none" rtlCol="0">
              <a:spAutoFit/>
            </a:bodyPr>
            <a:lstStyle/>
            <a:p>
              <a:r>
                <a:rPr lang="en-US" sz="1600" dirty="0" smtClean="0">
                  <a:solidFill>
                    <a:srgbClr val="000000"/>
                  </a:solidFill>
                </a:rPr>
                <a:t>Multi-band</a:t>
              </a:r>
              <a:br>
                <a:rPr lang="en-US" sz="1600" dirty="0" smtClean="0">
                  <a:solidFill>
                    <a:srgbClr val="000000"/>
                  </a:solidFill>
                </a:rPr>
              </a:br>
              <a:r>
                <a:rPr lang="en-US" sz="1600" dirty="0" smtClean="0">
                  <a:solidFill>
                    <a:srgbClr val="000000"/>
                  </a:solidFill>
                </a:rPr>
                <a:t>dichroic</a:t>
              </a:r>
              <a:endParaRPr lang="en-US" sz="1600" b="1" dirty="0" smtClean="0">
                <a:solidFill>
                  <a:srgbClr val="000000"/>
                </a:solidFill>
              </a:endParaRPr>
            </a:p>
          </p:txBody>
        </p:sp>
        <p:pic>
          <p:nvPicPr>
            <p:cNvPr id="57" name="Picture 56"/>
            <p:cNvPicPr>
              <a:picLocks noChangeAspect="1"/>
            </p:cNvPicPr>
            <p:nvPr/>
          </p:nvPicPr>
          <p:blipFill>
            <a:blip r:embed="rId3">
              <a:alphaModFix amt="59000"/>
            </a:blip>
            <a:stretch>
              <a:fillRect/>
            </a:stretch>
          </p:blipFill>
          <p:spPr>
            <a:xfrm>
              <a:off x="5715000" y="2743200"/>
              <a:ext cx="1016000" cy="1016000"/>
            </a:xfrm>
            <a:prstGeom prst="rect">
              <a:avLst/>
            </a:prstGeom>
          </p:spPr>
        </p:pic>
        <p:pic>
          <p:nvPicPr>
            <p:cNvPr id="45" name="Picture 44"/>
            <p:cNvPicPr>
              <a:picLocks noChangeAspect="1"/>
            </p:cNvPicPr>
            <p:nvPr/>
          </p:nvPicPr>
          <p:blipFill>
            <a:blip r:embed="rId5"/>
            <a:stretch>
              <a:fillRect/>
            </a:stretch>
          </p:blipFill>
          <p:spPr>
            <a:xfrm>
              <a:off x="5943600" y="1371600"/>
              <a:ext cx="431800" cy="431800"/>
            </a:xfrm>
            <a:prstGeom prst="rect">
              <a:avLst/>
            </a:prstGeom>
          </p:spPr>
        </p:pic>
        <p:cxnSp>
          <p:nvCxnSpPr>
            <p:cNvPr id="61" name="Straight Connector 60"/>
            <p:cNvCxnSpPr/>
            <p:nvPr/>
          </p:nvCxnSpPr>
          <p:spPr>
            <a:xfrm>
              <a:off x="6019800" y="2730871"/>
              <a:ext cx="381000" cy="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4759476" y="1828800"/>
              <a:ext cx="613382" cy="646331"/>
            </a:xfrm>
            <a:prstGeom prst="rect">
              <a:avLst/>
            </a:prstGeom>
            <a:noFill/>
          </p:spPr>
          <p:txBody>
            <a:bodyPr wrap="none" rtlCol="0">
              <a:spAutoFit/>
            </a:bodyPr>
            <a:lstStyle/>
            <a:p>
              <a:pPr algn="r"/>
              <a:r>
                <a:rPr lang="en-US" dirty="0" smtClean="0">
                  <a:solidFill>
                    <a:srgbClr val="000000"/>
                  </a:solidFill>
                </a:rPr>
                <a:t>LED</a:t>
              </a:r>
            </a:p>
            <a:p>
              <a:pPr algn="r"/>
              <a:r>
                <a:rPr lang="en-US" b="1" dirty="0" smtClean="0">
                  <a:solidFill>
                    <a:srgbClr val="000000"/>
                  </a:solidFill>
                </a:rPr>
                <a:t>~ 0 s</a:t>
              </a:r>
              <a:endParaRPr lang="en-US" b="1" dirty="0">
                <a:solidFill>
                  <a:srgbClr val="000000"/>
                </a:solidFill>
              </a:endParaRPr>
            </a:p>
          </p:txBody>
        </p:sp>
        <p:pic>
          <p:nvPicPr>
            <p:cNvPr id="64" name="Picture 63"/>
            <p:cNvPicPr>
              <a:picLocks noChangeAspect="1"/>
            </p:cNvPicPr>
            <p:nvPr/>
          </p:nvPicPr>
          <p:blipFill>
            <a:blip r:embed="rId6"/>
            <a:stretch>
              <a:fillRect/>
            </a:stretch>
          </p:blipFill>
          <p:spPr>
            <a:xfrm>
              <a:off x="5334000" y="1941731"/>
              <a:ext cx="457200" cy="457200"/>
            </a:xfrm>
            <a:prstGeom prst="rect">
              <a:avLst/>
            </a:prstGeom>
          </p:spPr>
        </p:pic>
        <p:sp>
          <p:nvSpPr>
            <p:cNvPr id="66" name="TextBox 65"/>
            <p:cNvSpPr txBox="1"/>
            <p:nvPr/>
          </p:nvSpPr>
          <p:spPr>
            <a:xfrm>
              <a:off x="6477000" y="3048000"/>
              <a:ext cx="928459" cy="369332"/>
            </a:xfrm>
            <a:prstGeom prst="rect">
              <a:avLst/>
            </a:prstGeom>
            <a:noFill/>
          </p:spPr>
          <p:txBody>
            <a:bodyPr wrap="none" rtlCol="0">
              <a:spAutoFit/>
            </a:bodyPr>
            <a:lstStyle/>
            <a:p>
              <a:r>
                <a:rPr lang="en-US" dirty="0" smtClean="0"/>
                <a:t>~100ms</a:t>
              </a:r>
              <a:endParaRPr lang="en-US" dirty="0"/>
            </a:p>
          </p:txBody>
        </p:sp>
        <p:sp>
          <p:nvSpPr>
            <p:cNvPr id="65" name="Rectangle 64"/>
            <p:cNvSpPr/>
            <p:nvPr/>
          </p:nvSpPr>
          <p:spPr>
            <a:xfrm>
              <a:off x="4495800" y="1219200"/>
              <a:ext cx="4114800" cy="236220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457200" y="3810000"/>
            <a:ext cx="3657600" cy="2743200"/>
            <a:chOff x="533400" y="3810000"/>
            <a:chExt cx="3657600" cy="2743200"/>
          </a:xfrm>
        </p:grpSpPr>
        <p:sp>
          <p:nvSpPr>
            <p:cNvPr id="18" name="TextBox 17"/>
            <p:cNvSpPr txBox="1"/>
            <p:nvPr/>
          </p:nvSpPr>
          <p:spPr>
            <a:xfrm>
              <a:off x="971045" y="4459069"/>
              <a:ext cx="613382" cy="646331"/>
            </a:xfrm>
            <a:prstGeom prst="rect">
              <a:avLst/>
            </a:prstGeom>
            <a:noFill/>
          </p:spPr>
          <p:txBody>
            <a:bodyPr wrap="none" rtlCol="0">
              <a:spAutoFit/>
            </a:bodyPr>
            <a:lstStyle/>
            <a:p>
              <a:pPr algn="r"/>
              <a:r>
                <a:rPr lang="en-US" dirty="0" smtClean="0">
                  <a:solidFill>
                    <a:srgbClr val="000000"/>
                  </a:solidFill>
                </a:rPr>
                <a:t>LED</a:t>
              </a:r>
            </a:p>
            <a:p>
              <a:pPr algn="r"/>
              <a:r>
                <a:rPr lang="en-US" b="1" dirty="0" smtClean="0">
                  <a:solidFill>
                    <a:srgbClr val="000000"/>
                  </a:solidFill>
                </a:rPr>
                <a:t>~ 0 s</a:t>
              </a:r>
              <a:endParaRPr lang="en-US" b="1" dirty="0">
                <a:solidFill>
                  <a:srgbClr val="000000"/>
                </a:solidFill>
              </a:endParaRPr>
            </a:p>
          </p:txBody>
        </p:sp>
        <p:sp>
          <p:nvSpPr>
            <p:cNvPr id="44" name="TextBox 43"/>
            <p:cNvSpPr txBox="1"/>
            <p:nvPr/>
          </p:nvSpPr>
          <p:spPr>
            <a:xfrm>
              <a:off x="2612369" y="5144869"/>
              <a:ext cx="1365779" cy="584776"/>
            </a:xfrm>
            <a:prstGeom prst="rect">
              <a:avLst/>
            </a:prstGeom>
            <a:noFill/>
          </p:spPr>
          <p:txBody>
            <a:bodyPr wrap="none" rtlCol="0">
              <a:spAutoFit/>
            </a:bodyPr>
            <a:lstStyle/>
            <a:p>
              <a:r>
                <a:rPr lang="en-US" sz="1600" dirty="0" smtClean="0">
                  <a:solidFill>
                    <a:srgbClr val="000000"/>
                  </a:solidFill>
                </a:rPr>
                <a:t>Multi-band</a:t>
              </a:r>
              <a:br>
                <a:rPr lang="en-US" sz="1600" dirty="0" smtClean="0">
                  <a:solidFill>
                    <a:srgbClr val="000000"/>
                  </a:solidFill>
                </a:rPr>
              </a:br>
              <a:r>
                <a:rPr lang="en-US" sz="1600" dirty="0" smtClean="0">
                  <a:solidFill>
                    <a:srgbClr val="000000"/>
                  </a:solidFill>
                </a:rPr>
                <a:t>emission filter</a:t>
              </a:r>
            </a:p>
          </p:txBody>
        </p:sp>
        <p:grpSp>
          <p:nvGrpSpPr>
            <p:cNvPr id="47" name="Group 46"/>
            <p:cNvGrpSpPr/>
            <p:nvPr/>
          </p:nvGrpSpPr>
          <p:grpSpPr>
            <a:xfrm>
              <a:off x="2155169" y="4606950"/>
              <a:ext cx="428070" cy="422250"/>
              <a:chOff x="6629400" y="3505200"/>
              <a:chExt cx="428070" cy="422250"/>
            </a:xfrm>
          </p:grpSpPr>
          <p:cxnSp>
            <p:nvCxnSpPr>
              <p:cNvPr id="48" name="Straight Connector 47"/>
              <p:cNvCxnSpPr/>
              <p:nvPr/>
            </p:nvCxnSpPr>
            <p:spPr>
              <a:xfrm flipV="1">
                <a:off x="6629400" y="35052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V="1">
                <a:off x="6652704" y="3522675"/>
                <a:ext cx="381000" cy="38100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V="1">
                <a:off x="6676470" y="3546450"/>
                <a:ext cx="381000" cy="381000"/>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grpSp>
        <p:sp>
          <p:nvSpPr>
            <p:cNvPr id="51" name="TextBox 50"/>
            <p:cNvSpPr txBox="1"/>
            <p:nvPr/>
          </p:nvSpPr>
          <p:spPr>
            <a:xfrm>
              <a:off x="2612369" y="4495800"/>
              <a:ext cx="1113807" cy="584776"/>
            </a:xfrm>
            <a:prstGeom prst="rect">
              <a:avLst/>
            </a:prstGeom>
            <a:noFill/>
          </p:spPr>
          <p:txBody>
            <a:bodyPr wrap="none" rtlCol="0">
              <a:spAutoFit/>
            </a:bodyPr>
            <a:lstStyle/>
            <a:p>
              <a:r>
                <a:rPr lang="en-US" sz="1600" dirty="0" smtClean="0">
                  <a:solidFill>
                    <a:srgbClr val="000000"/>
                  </a:solidFill>
                </a:rPr>
                <a:t>Multi-band</a:t>
              </a:r>
              <a:br>
                <a:rPr lang="en-US" sz="1600" dirty="0" smtClean="0">
                  <a:solidFill>
                    <a:srgbClr val="000000"/>
                  </a:solidFill>
                </a:rPr>
              </a:br>
              <a:r>
                <a:rPr lang="en-US" sz="1600" dirty="0" smtClean="0">
                  <a:solidFill>
                    <a:srgbClr val="000000"/>
                  </a:solidFill>
                </a:rPr>
                <a:t>dichroic</a:t>
              </a:r>
              <a:endParaRPr lang="en-US" sz="1600" b="1" dirty="0" smtClean="0">
                <a:solidFill>
                  <a:srgbClr val="000000"/>
                </a:solidFill>
              </a:endParaRPr>
            </a:p>
          </p:txBody>
        </p:sp>
        <p:grpSp>
          <p:nvGrpSpPr>
            <p:cNvPr id="52" name="Group 51"/>
            <p:cNvGrpSpPr/>
            <p:nvPr/>
          </p:nvGrpSpPr>
          <p:grpSpPr>
            <a:xfrm rot="2720426">
              <a:off x="2219298" y="5244263"/>
              <a:ext cx="299649" cy="295575"/>
              <a:chOff x="6629400" y="3505200"/>
              <a:chExt cx="428070" cy="422250"/>
            </a:xfrm>
          </p:grpSpPr>
          <p:cxnSp>
            <p:nvCxnSpPr>
              <p:cNvPr id="53" name="Straight Connector 52"/>
              <p:cNvCxnSpPr/>
              <p:nvPr/>
            </p:nvCxnSpPr>
            <p:spPr>
              <a:xfrm flipV="1">
                <a:off x="6629400" y="35052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6652704" y="3522675"/>
                <a:ext cx="381000" cy="38100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6676470" y="3546450"/>
                <a:ext cx="381000" cy="381000"/>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grpSp>
        <p:sp>
          <p:nvSpPr>
            <p:cNvPr id="59" name="TextBox 58"/>
            <p:cNvSpPr txBox="1"/>
            <p:nvPr/>
          </p:nvSpPr>
          <p:spPr>
            <a:xfrm>
              <a:off x="816631" y="5257800"/>
              <a:ext cx="1240769" cy="369332"/>
            </a:xfrm>
            <a:prstGeom prst="rect">
              <a:avLst/>
            </a:prstGeom>
            <a:noFill/>
          </p:spPr>
          <p:txBody>
            <a:bodyPr wrap="none" rtlCol="0">
              <a:spAutoFit/>
            </a:bodyPr>
            <a:lstStyle/>
            <a:p>
              <a:r>
                <a:rPr lang="en-US" dirty="0" smtClean="0">
                  <a:solidFill>
                    <a:schemeClr val="tx1">
                      <a:lumMod val="50000"/>
                      <a:lumOff val="50000"/>
                    </a:schemeClr>
                  </a:solidFill>
                </a:rPr>
                <a:t>Crosstalk?!</a:t>
              </a:r>
              <a:endParaRPr lang="en-US" dirty="0">
                <a:solidFill>
                  <a:schemeClr val="tx1">
                    <a:lumMod val="50000"/>
                    <a:lumOff val="50000"/>
                  </a:schemeClr>
                </a:solidFill>
              </a:endParaRPr>
            </a:p>
          </p:txBody>
        </p:sp>
        <p:pic>
          <p:nvPicPr>
            <p:cNvPr id="5" name="Picture 4"/>
            <p:cNvPicPr>
              <a:picLocks noChangeAspect="1"/>
            </p:cNvPicPr>
            <p:nvPr/>
          </p:nvPicPr>
          <p:blipFill>
            <a:blip r:embed="rId6"/>
            <a:stretch>
              <a:fillRect/>
            </a:stretch>
          </p:blipFill>
          <p:spPr>
            <a:xfrm>
              <a:off x="1545569" y="4572000"/>
              <a:ext cx="457200" cy="457200"/>
            </a:xfrm>
            <a:prstGeom prst="rect">
              <a:avLst/>
            </a:prstGeom>
          </p:spPr>
        </p:pic>
        <p:pic>
          <p:nvPicPr>
            <p:cNvPr id="62" name="Picture 61"/>
            <p:cNvPicPr>
              <a:picLocks noChangeAspect="1"/>
            </p:cNvPicPr>
            <p:nvPr/>
          </p:nvPicPr>
          <p:blipFill>
            <a:blip r:embed="rId5"/>
            <a:stretch>
              <a:fillRect/>
            </a:stretch>
          </p:blipFill>
          <p:spPr>
            <a:xfrm>
              <a:off x="2104369" y="4038600"/>
              <a:ext cx="431800" cy="431800"/>
            </a:xfrm>
            <a:prstGeom prst="rect">
              <a:avLst/>
            </a:prstGeom>
          </p:spPr>
        </p:pic>
        <p:pic>
          <p:nvPicPr>
            <p:cNvPr id="70" name="Picture 69"/>
            <p:cNvPicPr>
              <a:picLocks noChangeAspect="1"/>
            </p:cNvPicPr>
            <p:nvPr/>
          </p:nvPicPr>
          <p:blipFill>
            <a:blip r:embed="rId3">
              <a:alphaModFix amt="59000"/>
            </a:blip>
            <a:stretch>
              <a:fillRect/>
            </a:stretch>
          </p:blipFill>
          <p:spPr>
            <a:xfrm>
              <a:off x="1879600" y="5537200"/>
              <a:ext cx="1016000" cy="1016000"/>
            </a:xfrm>
            <a:prstGeom prst="rect">
              <a:avLst/>
            </a:prstGeom>
          </p:spPr>
        </p:pic>
        <p:sp>
          <p:nvSpPr>
            <p:cNvPr id="71" name="TextBox 70"/>
            <p:cNvSpPr txBox="1"/>
            <p:nvPr/>
          </p:nvSpPr>
          <p:spPr>
            <a:xfrm>
              <a:off x="2667000" y="5867400"/>
              <a:ext cx="928459" cy="369332"/>
            </a:xfrm>
            <a:prstGeom prst="rect">
              <a:avLst/>
            </a:prstGeom>
            <a:noFill/>
          </p:spPr>
          <p:txBody>
            <a:bodyPr wrap="none" rtlCol="0">
              <a:spAutoFit/>
            </a:bodyPr>
            <a:lstStyle/>
            <a:p>
              <a:r>
                <a:rPr lang="en-US" dirty="0" smtClean="0"/>
                <a:t>~100ms</a:t>
              </a:r>
              <a:endParaRPr lang="en-US" dirty="0"/>
            </a:p>
          </p:txBody>
        </p:sp>
        <p:sp>
          <p:nvSpPr>
            <p:cNvPr id="72" name="Rectangle 71"/>
            <p:cNvSpPr/>
            <p:nvPr/>
          </p:nvSpPr>
          <p:spPr>
            <a:xfrm>
              <a:off x="533400" y="3810000"/>
              <a:ext cx="3657600" cy="266700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9525000" y="3810000"/>
            <a:ext cx="4114800" cy="2667000"/>
            <a:chOff x="4495800" y="3810000"/>
            <a:chExt cx="4114800" cy="2667000"/>
          </a:xfrm>
        </p:grpSpPr>
        <p:pic>
          <p:nvPicPr>
            <p:cNvPr id="58" name="Picture 57"/>
            <p:cNvPicPr>
              <a:picLocks noChangeAspect="1"/>
            </p:cNvPicPr>
            <p:nvPr/>
          </p:nvPicPr>
          <p:blipFill>
            <a:blip r:embed="rId3">
              <a:alphaModFix amt="59000"/>
            </a:blip>
            <a:stretch>
              <a:fillRect/>
            </a:stretch>
          </p:blipFill>
          <p:spPr>
            <a:xfrm>
              <a:off x="6781800" y="5334000"/>
              <a:ext cx="1016000" cy="1016000"/>
            </a:xfrm>
            <a:prstGeom prst="rect">
              <a:avLst/>
            </a:prstGeom>
          </p:spPr>
        </p:pic>
        <p:pic>
          <p:nvPicPr>
            <p:cNvPr id="67" name="Picture 66"/>
            <p:cNvPicPr>
              <a:picLocks noChangeAspect="1"/>
            </p:cNvPicPr>
            <p:nvPr/>
          </p:nvPicPr>
          <p:blipFill>
            <a:blip r:embed="rId3">
              <a:alphaModFix amt="59000"/>
            </a:blip>
            <a:stretch>
              <a:fillRect/>
            </a:stretch>
          </p:blipFill>
          <p:spPr>
            <a:xfrm>
              <a:off x="6705600" y="4546600"/>
              <a:ext cx="1016000" cy="1016000"/>
            </a:xfrm>
            <a:prstGeom prst="rect">
              <a:avLst/>
            </a:prstGeom>
          </p:spPr>
        </p:pic>
        <p:pic>
          <p:nvPicPr>
            <p:cNvPr id="68" name="Picture 67"/>
            <p:cNvPicPr>
              <a:picLocks noChangeAspect="1"/>
            </p:cNvPicPr>
            <p:nvPr/>
          </p:nvPicPr>
          <p:blipFill>
            <a:blip r:embed="rId3">
              <a:alphaModFix amt="59000"/>
            </a:blip>
            <a:stretch>
              <a:fillRect/>
            </a:stretch>
          </p:blipFill>
          <p:spPr>
            <a:xfrm>
              <a:off x="5715000" y="5257800"/>
              <a:ext cx="1016000" cy="1016000"/>
            </a:xfrm>
            <a:prstGeom prst="rect">
              <a:avLst/>
            </a:prstGeom>
          </p:spPr>
        </p:pic>
        <p:sp>
          <p:nvSpPr>
            <p:cNvPr id="69" name="TextBox 68"/>
            <p:cNvSpPr txBox="1"/>
            <p:nvPr/>
          </p:nvSpPr>
          <p:spPr>
            <a:xfrm>
              <a:off x="5257800" y="4013200"/>
              <a:ext cx="2251337" cy="1200329"/>
            </a:xfrm>
            <a:prstGeom prst="rect">
              <a:avLst/>
            </a:prstGeom>
            <a:noFill/>
          </p:spPr>
          <p:txBody>
            <a:bodyPr wrap="none" rtlCol="0">
              <a:spAutoFit/>
            </a:bodyPr>
            <a:lstStyle/>
            <a:p>
              <a:r>
                <a:rPr lang="en-US" dirty="0" smtClean="0">
                  <a:solidFill>
                    <a:srgbClr val="000000"/>
                  </a:solidFill>
                </a:rPr>
                <a:t>Simultaneous imaging </a:t>
              </a:r>
              <a:br>
                <a:rPr lang="en-US" dirty="0" smtClean="0">
                  <a:solidFill>
                    <a:srgbClr val="000000"/>
                  </a:solidFill>
                </a:rPr>
              </a:br>
              <a:r>
                <a:rPr lang="en-US" dirty="0" smtClean="0">
                  <a:solidFill>
                    <a:srgbClr val="000000"/>
                  </a:solidFill>
                </a:rPr>
                <a:t>for fastest speeds</a:t>
              </a:r>
            </a:p>
            <a:p>
              <a:endParaRPr lang="en-US" dirty="0" smtClean="0">
                <a:solidFill>
                  <a:srgbClr val="000000"/>
                </a:solidFill>
              </a:endParaRPr>
            </a:p>
            <a:p>
              <a:r>
                <a:rPr lang="en-US" dirty="0" smtClean="0">
                  <a:solidFill>
                    <a:srgbClr val="000000"/>
                  </a:solidFill>
                </a:rPr>
                <a:t>$$</a:t>
              </a:r>
            </a:p>
          </p:txBody>
        </p:sp>
        <p:sp>
          <p:nvSpPr>
            <p:cNvPr id="73" name="Rectangle 72"/>
            <p:cNvSpPr/>
            <p:nvPr/>
          </p:nvSpPr>
          <p:spPr>
            <a:xfrm>
              <a:off x="4495800" y="3810000"/>
              <a:ext cx="4114800" cy="266700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8" name="Group 107"/>
          <p:cNvGrpSpPr/>
          <p:nvPr/>
        </p:nvGrpSpPr>
        <p:grpSpPr>
          <a:xfrm>
            <a:off x="4419600" y="3810000"/>
            <a:ext cx="4114800" cy="2844800"/>
            <a:chOff x="4419600" y="3810000"/>
            <a:chExt cx="4114800" cy="2844800"/>
          </a:xfrm>
        </p:grpSpPr>
        <p:pic>
          <p:nvPicPr>
            <p:cNvPr id="83" name="Picture 82"/>
            <p:cNvPicPr>
              <a:picLocks noChangeAspect="1"/>
            </p:cNvPicPr>
            <p:nvPr/>
          </p:nvPicPr>
          <p:blipFill>
            <a:blip r:embed="rId3">
              <a:alphaModFix amt="59000"/>
            </a:blip>
            <a:stretch>
              <a:fillRect/>
            </a:stretch>
          </p:blipFill>
          <p:spPr>
            <a:xfrm>
              <a:off x="5715000" y="5638800"/>
              <a:ext cx="1016000" cy="1016000"/>
            </a:xfrm>
            <a:prstGeom prst="rect">
              <a:avLst/>
            </a:prstGeom>
          </p:spPr>
        </p:pic>
        <p:grpSp>
          <p:nvGrpSpPr>
            <p:cNvPr id="107" name="Group 106"/>
            <p:cNvGrpSpPr/>
            <p:nvPr/>
          </p:nvGrpSpPr>
          <p:grpSpPr>
            <a:xfrm>
              <a:off x="4419600" y="3810000"/>
              <a:ext cx="4114800" cy="2667000"/>
              <a:chOff x="4419600" y="3810000"/>
              <a:chExt cx="4114800" cy="2667000"/>
            </a:xfrm>
          </p:grpSpPr>
          <p:sp>
            <p:nvSpPr>
              <p:cNvPr id="75" name="TextBox 74"/>
              <p:cNvSpPr txBox="1"/>
              <p:nvPr/>
            </p:nvSpPr>
            <p:spPr>
              <a:xfrm>
                <a:off x="4857245" y="4459069"/>
                <a:ext cx="613382" cy="646331"/>
              </a:xfrm>
              <a:prstGeom prst="rect">
                <a:avLst/>
              </a:prstGeom>
              <a:noFill/>
            </p:spPr>
            <p:txBody>
              <a:bodyPr wrap="none" rtlCol="0">
                <a:spAutoFit/>
              </a:bodyPr>
              <a:lstStyle/>
              <a:p>
                <a:pPr algn="r"/>
                <a:r>
                  <a:rPr lang="en-US" dirty="0" smtClean="0">
                    <a:solidFill>
                      <a:srgbClr val="000000"/>
                    </a:solidFill>
                  </a:rPr>
                  <a:t>LED</a:t>
                </a:r>
              </a:p>
              <a:p>
                <a:pPr algn="r"/>
                <a:r>
                  <a:rPr lang="en-US" b="1" dirty="0" smtClean="0">
                    <a:solidFill>
                      <a:srgbClr val="000000"/>
                    </a:solidFill>
                  </a:rPr>
                  <a:t>~ 0 s</a:t>
                </a:r>
                <a:endParaRPr lang="en-US" b="1" dirty="0">
                  <a:solidFill>
                    <a:srgbClr val="000000"/>
                  </a:solidFill>
                </a:endParaRPr>
              </a:p>
            </p:txBody>
          </p:sp>
          <p:grpSp>
            <p:nvGrpSpPr>
              <p:cNvPr id="77" name="Group 76"/>
              <p:cNvGrpSpPr/>
              <p:nvPr/>
            </p:nvGrpSpPr>
            <p:grpSpPr>
              <a:xfrm>
                <a:off x="6041369" y="4606950"/>
                <a:ext cx="428070" cy="422250"/>
                <a:chOff x="6629400" y="3505200"/>
                <a:chExt cx="428070" cy="422250"/>
              </a:xfrm>
            </p:grpSpPr>
            <p:cxnSp>
              <p:nvCxnSpPr>
                <p:cNvPr id="89" name="Straight Connector 88"/>
                <p:cNvCxnSpPr/>
                <p:nvPr/>
              </p:nvCxnSpPr>
              <p:spPr>
                <a:xfrm flipV="1">
                  <a:off x="6629400" y="35052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flipV="1">
                  <a:off x="6652704" y="3522675"/>
                  <a:ext cx="381000" cy="38100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flipV="1">
                  <a:off x="6676470" y="3546450"/>
                  <a:ext cx="381000" cy="381000"/>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grpSp>
          <p:sp>
            <p:nvSpPr>
              <p:cNvPr id="78" name="TextBox 77"/>
              <p:cNvSpPr txBox="1"/>
              <p:nvPr/>
            </p:nvSpPr>
            <p:spPr>
              <a:xfrm>
                <a:off x="6498569" y="4495800"/>
                <a:ext cx="1113807" cy="584776"/>
              </a:xfrm>
              <a:prstGeom prst="rect">
                <a:avLst/>
              </a:prstGeom>
              <a:noFill/>
            </p:spPr>
            <p:txBody>
              <a:bodyPr wrap="none" rtlCol="0">
                <a:spAutoFit/>
              </a:bodyPr>
              <a:lstStyle/>
              <a:p>
                <a:r>
                  <a:rPr lang="en-US" sz="1600" dirty="0" smtClean="0">
                    <a:solidFill>
                      <a:srgbClr val="000000"/>
                    </a:solidFill>
                  </a:rPr>
                  <a:t>Multi-band</a:t>
                </a:r>
                <a:br>
                  <a:rPr lang="en-US" sz="1600" dirty="0" smtClean="0">
                    <a:solidFill>
                      <a:srgbClr val="000000"/>
                    </a:solidFill>
                  </a:rPr>
                </a:br>
                <a:r>
                  <a:rPr lang="en-US" sz="1600" dirty="0" smtClean="0">
                    <a:solidFill>
                      <a:srgbClr val="000000"/>
                    </a:solidFill>
                  </a:rPr>
                  <a:t>dichroic</a:t>
                </a:r>
                <a:endParaRPr lang="en-US" sz="1600" b="1" dirty="0" smtClean="0">
                  <a:solidFill>
                    <a:srgbClr val="000000"/>
                  </a:solidFill>
                </a:endParaRPr>
              </a:p>
            </p:txBody>
          </p:sp>
          <p:cxnSp>
            <p:nvCxnSpPr>
              <p:cNvPr id="86" name="Straight Connector 85"/>
              <p:cNvCxnSpPr/>
              <p:nvPr/>
            </p:nvCxnSpPr>
            <p:spPr>
              <a:xfrm>
                <a:off x="5981974" y="5790822"/>
                <a:ext cx="495026" cy="378"/>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sp>
            <p:nvSpPr>
              <p:cNvPr id="80" name="TextBox 79"/>
              <p:cNvSpPr txBox="1"/>
              <p:nvPr/>
            </p:nvSpPr>
            <p:spPr>
              <a:xfrm>
                <a:off x="4550431" y="5334000"/>
                <a:ext cx="1240769" cy="369332"/>
              </a:xfrm>
              <a:prstGeom prst="rect">
                <a:avLst/>
              </a:prstGeom>
              <a:noFill/>
            </p:spPr>
            <p:txBody>
              <a:bodyPr wrap="none" rtlCol="0">
                <a:spAutoFit/>
              </a:bodyPr>
              <a:lstStyle/>
              <a:p>
                <a:r>
                  <a:rPr lang="en-US" dirty="0" smtClean="0">
                    <a:solidFill>
                      <a:schemeClr val="tx1">
                        <a:lumMod val="50000"/>
                        <a:lumOff val="50000"/>
                      </a:schemeClr>
                    </a:solidFill>
                  </a:rPr>
                  <a:t>Crosstalk?!</a:t>
                </a:r>
                <a:endParaRPr lang="en-US" dirty="0">
                  <a:solidFill>
                    <a:schemeClr val="tx1">
                      <a:lumMod val="50000"/>
                      <a:lumOff val="50000"/>
                    </a:schemeClr>
                  </a:solidFill>
                </a:endParaRPr>
              </a:p>
            </p:txBody>
          </p:sp>
          <p:pic>
            <p:nvPicPr>
              <p:cNvPr id="81" name="Picture 80"/>
              <p:cNvPicPr>
                <a:picLocks noChangeAspect="1"/>
              </p:cNvPicPr>
              <p:nvPr/>
            </p:nvPicPr>
            <p:blipFill>
              <a:blip r:embed="rId6"/>
              <a:stretch>
                <a:fillRect/>
              </a:stretch>
            </p:blipFill>
            <p:spPr>
              <a:xfrm>
                <a:off x="5431769" y="4572000"/>
                <a:ext cx="457200" cy="457200"/>
              </a:xfrm>
              <a:prstGeom prst="rect">
                <a:avLst/>
              </a:prstGeom>
            </p:spPr>
          </p:pic>
          <p:pic>
            <p:nvPicPr>
              <p:cNvPr id="82" name="Picture 81"/>
              <p:cNvPicPr>
                <a:picLocks noChangeAspect="1"/>
              </p:cNvPicPr>
              <p:nvPr/>
            </p:nvPicPr>
            <p:blipFill>
              <a:blip r:embed="rId5"/>
              <a:stretch>
                <a:fillRect/>
              </a:stretch>
            </p:blipFill>
            <p:spPr>
              <a:xfrm>
                <a:off x="5990569" y="4038600"/>
                <a:ext cx="431800" cy="431800"/>
              </a:xfrm>
              <a:prstGeom prst="rect">
                <a:avLst/>
              </a:prstGeom>
            </p:spPr>
          </p:pic>
          <p:sp>
            <p:nvSpPr>
              <p:cNvPr id="85" name="Rectangle 84"/>
              <p:cNvSpPr/>
              <p:nvPr/>
            </p:nvSpPr>
            <p:spPr>
              <a:xfrm>
                <a:off x="4419600" y="3810000"/>
                <a:ext cx="4114800" cy="266700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2" name="Picture 91"/>
              <p:cNvPicPr>
                <a:picLocks noChangeAspect="1"/>
              </p:cNvPicPr>
              <p:nvPr/>
            </p:nvPicPr>
            <p:blipFill>
              <a:blip r:embed="rId3">
                <a:alphaModFix amt="59000"/>
              </a:blip>
              <a:stretch>
                <a:fillRect/>
              </a:stretch>
            </p:blipFill>
            <p:spPr>
              <a:xfrm>
                <a:off x="6477000" y="4876800"/>
                <a:ext cx="1016000" cy="1016000"/>
              </a:xfrm>
              <a:prstGeom prst="rect">
                <a:avLst/>
              </a:prstGeom>
            </p:spPr>
          </p:pic>
          <p:cxnSp>
            <p:nvCxnSpPr>
              <p:cNvPr id="93" name="Straight Connector 92"/>
              <p:cNvCxnSpPr/>
              <p:nvPr/>
            </p:nvCxnSpPr>
            <p:spPr>
              <a:xfrm flipV="1">
                <a:off x="6629400" y="5181600"/>
                <a:ext cx="10933" cy="446281"/>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grpSp>
            <p:nvGrpSpPr>
              <p:cNvPr id="103" name="Group 102"/>
              <p:cNvGrpSpPr/>
              <p:nvPr/>
            </p:nvGrpSpPr>
            <p:grpSpPr>
              <a:xfrm rot="5055820">
                <a:off x="6037226" y="5204541"/>
                <a:ext cx="428070" cy="422250"/>
                <a:chOff x="6629400" y="3505200"/>
                <a:chExt cx="428070" cy="422250"/>
              </a:xfrm>
            </p:grpSpPr>
            <p:cxnSp>
              <p:nvCxnSpPr>
                <p:cNvPr id="104" name="Straight Connector 103"/>
                <p:cNvCxnSpPr/>
                <p:nvPr/>
              </p:nvCxnSpPr>
              <p:spPr>
                <a:xfrm flipV="1">
                  <a:off x="6629400" y="35052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6652704" y="3522675"/>
                  <a:ext cx="381000" cy="38100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V="1">
                  <a:off x="6676470" y="3546450"/>
                  <a:ext cx="381000" cy="381000"/>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grpSp>
        </p:grpSp>
      </p:grpSp>
    </p:spTree>
    <p:custDataLst>
      <p:tags r:id="rId1"/>
    </p:custDataLst>
    <p:extLst>
      <p:ext uri="{BB962C8B-B14F-4D97-AF65-F5344CB8AC3E}">
        <p14:creationId xmlns:p14="http://schemas.microsoft.com/office/powerpoint/2010/main" val="713486402"/>
      </p:ext>
    </p:extLst>
  </p:cSld>
  <p:clrMapOvr>
    <a:masterClrMapping/>
  </p:clrMapOvr>
  <mc:AlternateContent xmlns:mc="http://schemas.openxmlformats.org/markup-compatibility/2006" xmlns:p14="http://schemas.microsoft.com/office/powerpoint/2010/main">
    <mc:Choice Requires="p14">
      <p:transition spd="slow" p14:dur="2000" advTm="839"/>
    </mc:Choice>
    <mc:Fallback xmlns="">
      <p:transition xmlns:p14="http://schemas.microsoft.com/office/powerpoint/2010/main" spd="slow" advTm="839"/>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533400" y="1371600"/>
            <a:ext cx="3048000" cy="2185359"/>
          </a:xfrm>
          <a:prstGeom prst="rect">
            <a:avLst/>
          </a:prstGeom>
        </p:spPr>
      </p:pic>
      <p:sp>
        <p:nvSpPr>
          <p:cNvPr id="2" name="Title 1"/>
          <p:cNvSpPr>
            <a:spLocks noGrp="1"/>
          </p:cNvSpPr>
          <p:nvPr>
            <p:ph type="title"/>
          </p:nvPr>
        </p:nvSpPr>
        <p:spPr>
          <a:xfrm>
            <a:off x="457200" y="152400"/>
            <a:ext cx="8229600" cy="1143000"/>
          </a:xfrm>
        </p:spPr>
        <p:txBody>
          <a:bodyPr/>
          <a:lstStyle/>
          <a:p>
            <a:r>
              <a:rPr lang="en-US" dirty="0" smtClean="0"/>
              <a:t>Sample mounting</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1991670"/>
            <a:ext cx="4457700" cy="28587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rot="16200000">
            <a:off x="3548498" y="2411331"/>
            <a:ext cx="1361205" cy="369332"/>
          </a:xfrm>
          <a:prstGeom prst="rect">
            <a:avLst/>
          </a:prstGeom>
          <a:noFill/>
        </p:spPr>
        <p:txBody>
          <a:bodyPr wrap="square" rtlCol="0">
            <a:spAutoFit/>
          </a:bodyPr>
          <a:lstStyle/>
          <a:p>
            <a:r>
              <a:rPr lang="en-US" dirty="0" smtClean="0"/>
              <a:t>Interphase</a:t>
            </a:r>
            <a:endParaRPr lang="en-US" dirty="0"/>
          </a:p>
        </p:txBody>
      </p:sp>
      <p:sp>
        <p:nvSpPr>
          <p:cNvPr id="7" name="TextBox 6"/>
          <p:cNvSpPr txBox="1"/>
          <p:nvPr/>
        </p:nvSpPr>
        <p:spPr>
          <a:xfrm rot="16200000">
            <a:off x="3732203" y="3893631"/>
            <a:ext cx="993794" cy="369332"/>
          </a:xfrm>
          <a:prstGeom prst="rect">
            <a:avLst/>
          </a:prstGeom>
          <a:noFill/>
        </p:spPr>
        <p:txBody>
          <a:bodyPr wrap="square" rtlCol="0">
            <a:spAutoFit/>
          </a:bodyPr>
          <a:lstStyle/>
          <a:p>
            <a:r>
              <a:rPr lang="en-US" dirty="0" smtClean="0"/>
              <a:t>Mitosis</a:t>
            </a:r>
            <a:endParaRPr lang="en-US" dirty="0"/>
          </a:p>
        </p:txBody>
      </p:sp>
      <p:sp>
        <p:nvSpPr>
          <p:cNvPr id="8" name="TextBox 7"/>
          <p:cNvSpPr txBox="1"/>
          <p:nvPr/>
        </p:nvSpPr>
        <p:spPr>
          <a:xfrm>
            <a:off x="4495800" y="1611868"/>
            <a:ext cx="1365466" cy="369332"/>
          </a:xfrm>
          <a:prstGeom prst="rect">
            <a:avLst/>
          </a:prstGeom>
          <a:noFill/>
        </p:spPr>
        <p:txBody>
          <a:bodyPr wrap="square" rtlCol="0">
            <a:spAutoFit/>
          </a:bodyPr>
          <a:lstStyle/>
          <a:p>
            <a:r>
              <a:rPr lang="en-US" dirty="0" smtClean="0"/>
              <a:t>GFP-Tubulin</a:t>
            </a:r>
            <a:endParaRPr lang="en-US" dirty="0"/>
          </a:p>
        </p:txBody>
      </p:sp>
      <p:sp>
        <p:nvSpPr>
          <p:cNvPr id="9" name="TextBox 8"/>
          <p:cNvSpPr txBox="1"/>
          <p:nvPr/>
        </p:nvSpPr>
        <p:spPr>
          <a:xfrm>
            <a:off x="7728166" y="1611868"/>
            <a:ext cx="876300" cy="369332"/>
          </a:xfrm>
          <a:prstGeom prst="rect">
            <a:avLst/>
          </a:prstGeom>
          <a:noFill/>
        </p:spPr>
        <p:txBody>
          <a:bodyPr wrap="square" rtlCol="0">
            <a:spAutoFit/>
          </a:bodyPr>
          <a:lstStyle/>
          <a:p>
            <a:r>
              <a:rPr lang="en-US" dirty="0" smtClean="0"/>
              <a:t>Merge</a:t>
            </a:r>
            <a:endParaRPr lang="en-US" dirty="0"/>
          </a:p>
        </p:txBody>
      </p:sp>
      <p:sp>
        <p:nvSpPr>
          <p:cNvPr id="10" name="TextBox 9"/>
          <p:cNvSpPr txBox="1"/>
          <p:nvPr/>
        </p:nvSpPr>
        <p:spPr>
          <a:xfrm>
            <a:off x="6013666" y="1611868"/>
            <a:ext cx="1502648" cy="369332"/>
          </a:xfrm>
          <a:prstGeom prst="rect">
            <a:avLst/>
          </a:prstGeom>
          <a:noFill/>
        </p:spPr>
        <p:txBody>
          <a:bodyPr wrap="square" rtlCol="0">
            <a:spAutoFit/>
          </a:bodyPr>
          <a:lstStyle/>
          <a:p>
            <a:r>
              <a:rPr lang="en-US" dirty="0" smtClean="0"/>
              <a:t>Hb2-mCherry</a:t>
            </a:r>
            <a:endParaRPr lang="en-US" dirty="0"/>
          </a:p>
        </p:txBody>
      </p:sp>
      <p:sp>
        <p:nvSpPr>
          <p:cNvPr id="6" name="TextBox 5"/>
          <p:cNvSpPr txBox="1"/>
          <p:nvPr/>
        </p:nvSpPr>
        <p:spPr>
          <a:xfrm>
            <a:off x="4419600" y="5040868"/>
            <a:ext cx="4666286" cy="923330"/>
          </a:xfrm>
          <a:prstGeom prst="rect">
            <a:avLst/>
          </a:prstGeom>
          <a:noFill/>
        </p:spPr>
        <p:txBody>
          <a:bodyPr wrap="none" rtlCol="0">
            <a:spAutoFit/>
          </a:bodyPr>
          <a:lstStyle/>
          <a:p>
            <a:r>
              <a:rPr lang="en-US" dirty="0" smtClean="0"/>
              <a:t>Zeiss </a:t>
            </a:r>
            <a:r>
              <a:rPr lang="en-US" dirty="0" err="1" smtClean="0"/>
              <a:t>CellDiscoverer</a:t>
            </a:r>
            <a:r>
              <a:rPr lang="en-US" dirty="0" smtClean="0"/>
              <a:t> 7, 40x magnification, NA0.7</a:t>
            </a:r>
          </a:p>
          <a:p>
            <a:endParaRPr lang="en-US" dirty="0"/>
          </a:p>
          <a:p>
            <a:r>
              <a:rPr lang="en-US" dirty="0" smtClean="0"/>
              <a:t>Imaged through </a:t>
            </a:r>
            <a:r>
              <a:rPr lang="en-US" b="1" dirty="0" smtClean="0"/>
              <a:t>1mm plastic bottom</a:t>
            </a:r>
            <a:endParaRPr lang="en-US" b="1" dirty="0"/>
          </a:p>
        </p:txBody>
      </p:sp>
      <p:cxnSp>
        <p:nvCxnSpPr>
          <p:cNvPr id="15" name="Straight Arrow Connector 14"/>
          <p:cNvCxnSpPr/>
          <p:nvPr/>
        </p:nvCxnSpPr>
        <p:spPr>
          <a:xfrm flipV="1">
            <a:off x="2057400" y="31242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18" name="Table 17"/>
          <p:cNvGraphicFramePr>
            <a:graphicFrameLocks noGrp="1"/>
          </p:cNvGraphicFramePr>
          <p:nvPr>
            <p:extLst>
              <p:ext uri="{D42A27DB-BD31-4B8C-83A1-F6EECF244321}">
                <p14:modId xmlns:p14="http://schemas.microsoft.com/office/powerpoint/2010/main" val="199894226"/>
              </p:ext>
            </p:extLst>
          </p:nvPr>
        </p:nvGraphicFramePr>
        <p:xfrm>
          <a:off x="457200" y="3810000"/>
          <a:ext cx="3352800" cy="1320800"/>
        </p:xfrm>
        <a:graphic>
          <a:graphicData uri="http://schemas.openxmlformats.org/drawingml/2006/table">
            <a:tbl>
              <a:tblPr firstRow="1" bandRow="1">
                <a:tableStyleId>{2D5ABB26-0587-4C30-8999-92F81FD0307C}</a:tableStyleId>
              </a:tblPr>
              <a:tblGrid>
                <a:gridCol w="838200"/>
                <a:gridCol w="838200"/>
                <a:gridCol w="838200"/>
                <a:gridCol w="838200"/>
              </a:tblGrid>
              <a:tr h="370840">
                <a:tc>
                  <a:txBody>
                    <a:bodyPr/>
                    <a:lstStyle/>
                    <a:p>
                      <a:r>
                        <a:rPr lang="en-US" sz="1600" dirty="0" smtClean="0"/>
                        <a:t>Plate</a:t>
                      </a:r>
                      <a:br>
                        <a:rPr lang="en-US" sz="1600" dirty="0" smtClean="0"/>
                      </a:br>
                      <a:r>
                        <a:rPr lang="en-US" sz="1600" dirty="0" smtClean="0"/>
                        <a:t>bottom</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Cell</a:t>
                      </a:r>
                      <a:r>
                        <a:rPr lang="en-US" sz="1600" baseline="0" dirty="0" smtClean="0"/>
                        <a:t> growth</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Price</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Imaging</a:t>
                      </a:r>
                      <a:br>
                        <a:rPr lang="en-US" sz="1600" dirty="0" smtClean="0"/>
                      </a:br>
                      <a:r>
                        <a:rPr lang="en-US" sz="1600" dirty="0" smtClean="0"/>
                        <a:t>quality</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US" sz="1600" dirty="0" smtClean="0"/>
                        <a:t>Plastic</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~2 $</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o,+</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US" sz="1600" baseline="0" dirty="0" smtClean="0"/>
                        <a:t>Glass</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o</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~10 $</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4160435840"/>
      </p:ext>
    </p:extLst>
  </p:cSld>
  <p:clrMapOvr>
    <a:masterClrMapping/>
  </p:clrMapOvr>
  <mc:AlternateContent xmlns:mc="http://schemas.openxmlformats.org/markup-compatibility/2006" xmlns:p14="http://schemas.microsoft.com/office/powerpoint/2010/main">
    <mc:Choice Requires="p14">
      <p:transition spd="slow" p14:dur="2000" advTm="114"/>
    </mc:Choice>
    <mc:Fallback xmlns="">
      <p:transition xmlns:p14="http://schemas.microsoft.com/office/powerpoint/2010/main" spd="slow" advTm="114"/>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Multi-well Transmission Imaging</a:t>
            </a:r>
            <a:endParaRPr lang="en-US" dirty="0"/>
          </a:p>
        </p:txBody>
      </p:sp>
      <p:grpSp>
        <p:nvGrpSpPr>
          <p:cNvPr id="3" name="Group 2"/>
          <p:cNvGrpSpPr/>
          <p:nvPr/>
        </p:nvGrpSpPr>
        <p:grpSpPr>
          <a:xfrm>
            <a:off x="838200" y="2209800"/>
            <a:ext cx="2286000" cy="3124200"/>
            <a:chOff x="838200" y="1676400"/>
            <a:chExt cx="2286000" cy="3124200"/>
          </a:xfrm>
        </p:grpSpPr>
        <p:sp>
          <p:nvSpPr>
            <p:cNvPr id="16" name="Rectangle 15"/>
            <p:cNvSpPr/>
            <p:nvPr/>
          </p:nvSpPr>
          <p:spPr>
            <a:xfrm>
              <a:off x="1066800" y="1676400"/>
              <a:ext cx="1905000" cy="990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0" name="Trapezoid 19"/>
            <p:cNvSpPr/>
            <p:nvPr/>
          </p:nvSpPr>
          <p:spPr>
            <a:xfrm flipV="1">
              <a:off x="1066800" y="2667000"/>
              <a:ext cx="1905000" cy="2133600"/>
            </a:xfrm>
            <a:prstGeom prst="trapezoi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15" name="Oval 14"/>
            <p:cNvSpPr/>
            <p:nvPr/>
          </p:nvSpPr>
          <p:spPr>
            <a:xfrm>
              <a:off x="838200" y="2514600"/>
              <a:ext cx="2286000" cy="2286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grpSp>
      <p:sp>
        <p:nvSpPr>
          <p:cNvPr id="14" name="Left Bracket 13"/>
          <p:cNvSpPr/>
          <p:nvPr/>
        </p:nvSpPr>
        <p:spPr>
          <a:xfrm rot="16200000">
            <a:off x="1028700" y="4076700"/>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1182720" y="2960788"/>
            <a:ext cx="1625340" cy="369332"/>
          </a:xfrm>
          <a:prstGeom prst="rect">
            <a:avLst/>
          </a:prstGeom>
          <a:noFill/>
        </p:spPr>
        <p:txBody>
          <a:bodyPr wrap="none" rtlCol="0">
            <a:spAutoFit/>
          </a:bodyPr>
          <a:lstStyle/>
          <a:p>
            <a:r>
              <a:rPr lang="en-US" dirty="0" smtClean="0">
                <a:solidFill>
                  <a:schemeClr val="bg1"/>
                </a:solidFill>
              </a:rPr>
              <a:t>Condenser lens</a:t>
            </a:r>
            <a:endParaRPr lang="en-US" dirty="0">
              <a:solidFill>
                <a:schemeClr val="bg1"/>
              </a:solidFill>
            </a:endParaRPr>
          </a:p>
        </p:txBody>
      </p:sp>
      <p:sp>
        <p:nvSpPr>
          <p:cNvPr id="21" name="Left Bracket 20"/>
          <p:cNvSpPr/>
          <p:nvPr/>
        </p:nvSpPr>
        <p:spPr>
          <a:xfrm rot="16200000">
            <a:off x="2476499" y="4076700"/>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Left Bracket 21"/>
          <p:cNvSpPr/>
          <p:nvPr/>
        </p:nvSpPr>
        <p:spPr>
          <a:xfrm rot="16200000">
            <a:off x="-419100" y="4076700"/>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8" name="Straight Connector 7"/>
          <p:cNvCxnSpPr>
            <a:stCxn id="22" idx="2"/>
            <a:endCxn id="14" idx="0"/>
          </p:cNvCxnSpPr>
          <p:nvPr/>
        </p:nvCxnSpPr>
        <p:spPr>
          <a:xfrm>
            <a:off x="838200" y="4114800"/>
            <a:ext cx="152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2286000" y="4114800"/>
            <a:ext cx="152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62200" y="3810000"/>
            <a:ext cx="318316" cy="584776"/>
          </a:xfrm>
          <a:prstGeom prst="rect">
            <a:avLst/>
          </a:prstGeom>
          <a:noFill/>
        </p:spPr>
        <p:txBody>
          <a:bodyPr wrap="none" rtlCol="0">
            <a:spAutoFit/>
          </a:bodyPr>
          <a:lstStyle/>
          <a:p>
            <a:r>
              <a:rPr lang="en-US" sz="3200" b="1" dirty="0" smtClean="0">
                <a:solidFill>
                  <a:srgbClr val="FF6600"/>
                </a:solidFill>
              </a:rPr>
              <a:t>!</a:t>
            </a:r>
            <a:endParaRPr lang="en-US" sz="3200" b="1" dirty="0">
              <a:solidFill>
                <a:srgbClr val="FF6600"/>
              </a:solidFill>
            </a:endParaRPr>
          </a:p>
        </p:txBody>
      </p:sp>
      <p:pic>
        <p:nvPicPr>
          <p:cNvPr id="23" name="Picture 22"/>
          <p:cNvPicPr>
            <a:picLocks noChangeAspect="1"/>
          </p:cNvPicPr>
          <p:nvPr/>
        </p:nvPicPr>
        <p:blipFill>
          <a:blip r:embed="rId2"/>
          <a:stretch>
            <a:fillRect/>
          </a:stretch>
        </p:blipFill>
        <p:spPr>
          <a:xfrm>
            <a:off x="4648200" y="1484923"/>
            <a:ext cx="2885739" cy="2096477"/>
          </a:xfrm>
          <a:prstGeom prst="rect">
            <a:avLst/>
          </a:prstGeom>
        </p:spPr>
      </p:pic>
      <p:sp>
        <p:nvSpPr>
          <p:cNvPr id="33" name="TextBox 32"/>
          <p:cNvSpPr txBox="1"/>
          <p:nvPr/>
        </p:nvSpPr>
        <p:spPr>
          <a:xfrm>
            <a:off x="4648200" y="1066800"/>
            <a:ext cx="2185915" cy="400110"/>
          </a:xfrm>
          <a:prstGeom prst="rect">
            <a:avLst/>
          </a:prstGeom>
          <a:noFill/>
        </p:spPr>
        <p:txBody>
          <a:bodyPr wrap="none" rtlCol="0">
            <a:spAutoFit/>
          </a:bodyPr>
          <a:lstStyle/>
          <a:p>
            <a:r>
              <a:rPr lang="en-US" sz="2000" dirty="0" err="1" smtClean="0"/>
              <a:t>Brightfield</a:t>
            </a:r>
            <a:r>
              <a:rPr lang="en-US" sz="2000" dirty="0" smtClean="0"/>
              <a:t> contrast</a:t>
            </a:r>
            <a:endParaRPr lang="en-US" sz="2000" dirty="0"/>
          </a:p>
        </p:txBody>
      </p:sp>
      <p:pic>
        <p:nvPicPr>
          <p:cNvPr id="34" name="Picture 33"/>
          <p:cNvPicPr>
            <a:picLocks noChangeAspect="1"/>
          </p:cNvPicPr>
          <p:nvPr/>
        </p:nvPicPr>
        <p:blipFill>
          <a:blip r:embed="rId3"/>
          <a:stretch>
            <a:fillRect/>
          </a:stretch>
        </p:blipFill>
        <p:spPr>
          <a:xfrm>
            <a:off x="4648200" y="4068559"/>
            <a:ext cx="2895600" cy="2103641"/>
          </a:xfrm>
          <a:prstGeom prst="rect">
            <a:avLst/>
          </a:prstGeom>
        </p:spPr>
      </p:pic>
      <p:sp>
        <p:nvSpPr>
          <p:cNvPr id="35" name="TextBox 34"/>
          <p:cNvSpPr txBox="1"/>
          <p:nvPr/>
        </p:nvSpPr>
        <p:spPr>
          <a:xfrm>
            <a:off x="4648200" y="3657600"/>
            <a:ext cx="2871073" cy="400110"/>
          </a:xfrm>
          <a:prstGeom prst="rect">
            <a:avLst/>
          </a:prstGeom>
          <a:noFill/>
        </p:spPr>
        <p:txBody>
          <a:bodyPr wrap="none" rtlCol="0">
            <a:spAutoFit/>
          </a:bodyPr>
          <a:lstStyle/>
          <a:p>
            <a:r>
              <a:rPr lang="en-US" sz="2000" dirty="0" smtClean="0"/>
              <a:t>“Phase gradient contrast”</a:t>
            </a:r>
            <a:endParaRPr lang="en-US" sz="2000" dirty="0"/>
          </a:p>
        </p:txBody>
      </p:sp>
      <p:sp>
        <p:nvSpPr>
          <p:cNvPr id="36" name="TextBox 35"/>
          <p:cNvSpPr txBox="1"/>
          <p:nvPr/>
        </p:nvSpPr>
        <p:spPr>
          <a:xfrm>
            <a:off x="4648200" y="6324600"/>
            <a:ext cx="4273576" cy="400110"/>
          </a:xfrm>
          <a:prstGeom prst="rect">
            <a:avLst/>
          </a:prstGeom>
          <a:noFill/>
        </p:spPr>
        <p:txBody>
          <a:bodyPr wrap="none" rtlCol="0">
            <a:spAutoFit/>
          </a:bodyPr>
          <a:lstStyle/>
          <a:p>
            <a:r>
              <a:rPr lang="en-US" sz="2000" dirty="0" smtClean="0"/>
              <a:t>Zeiss </a:t>
            </a:r>
            <a:r>
              <a:rPr lang="en-US" sz="2000" dirty="0" err="1" smtClean="0"/>
              <a:t>CellDiscoverer</a:t>
            </a:r>
            <a:r>
              <a:rPr lang="en-US" sz="2000" dirty="0" smtClean="0"/>
              <a:t> 7, 5x magnification</a:t>
            </a:r>
            <a:endParaRPr lang="en-US" sz="2000" dirty="0"/>
          </a:p>
        </p:txBody>
      </p:sp>
      <p:sp>
        <p:nvSpPr>
          <p:cNvPr id="19" name="Freeform 18"/>
          <p:cNvSpPr/>
          <p:nvPr/>
        </p:nvSpPr>
        <p:spPr>
          <a:xfrm>
            <a:off x="992386" y="4364946"/>
            <a:ext cx="1269975" cy="340062"/>
          </a:xfrm>
          <a:custGeom>
            <a:avLst/>
            <a:gdLst>
              <a:gd name="connsiteX0" fmla="*/ 0 w 1269975"/>
              <a:gd name="connsiteY0" fmla="*/ 326183 h 340062"/>
              <a:gd name="connsiteX1" fmla="*/ 652337 w 1269975"/>
              <a:gd name="connsiteY1" fmla="*/ 24 h 340062"/>
              <a:gd name="connsiteX2" fmla="*/ 1269975 w 1269975"/>
              <a:gd name="connsiteY2" fmla="*/ 340062 h 340062"/>
            </a:gdLst>
            <a:ahLst/>
            <a:cxnLst>
              <a:cxn ang="0">
                <a:pos x="connsiteX0" y="connsiteY0"/>
              </a:cxn>
              <a:cxn ang="0">
                <a:pos x="connsiteX1" y="connsiteY1"/>
              </a:cxn>
              <a:cxn ang="0">
                <a:pos x="connsiteX2" y="connsiteY2"/>
              </a:cxn>
            </a:cxnLst>
            <a:rect l="l" t="t" r="r" b="b"/>
            <a:pathLst>
              <a:path w="1269975" h="340062">
                <a:moveTo>
                  <a:pt x="0" y="326183"/>
                </a:moveTo>
                <a:cubicBezTo>
                  <a:pt x="220337" y="161947"/>
                  <a:pt x="440675" y="-2289"/>
                  <a:pt x="652337" y="24"/>
                </a:cubicBezTo>
                <a:cubicBezTo>
                  <a:pt x="864000" y="2337"/>
                  <a:pt x="1269975" y="340062"/>
                  <a:pt x="1269975" y="34006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TextBox 28"/>
          <p:cNvSpPr txBox="1"/>
          <p:nvPr/>
        </p:nvSpPr>
        <p:spPr>
          <a:xfrm>
            <a:off x="1281884" y="3886200"/>
            <a:ext cx="318316" cy="584776"/>
          </a:xfrm>
          <a:prstGeom prst="rect">
            <a:avLst/>
          </a:prstGeom>
          <a:noFill/>
        </p:spPr>
        <p:txBody>
          <a:bodyPr wrap="none" rtlCol="0">
            <a:spAutoFit/>
          </a:bodyPr>
          <a:lstStyle/>
          <a:p>
            <a:r>
              <a:rPr lang="en-US" sz="3200" b="1" dirty="0" smtClean="0">
                <a:solidFill>
                  <a:srgbClr val="FF6600"/>
                </a:solidFill>
              </a:rPr>
              <a:t>!</a:t>
            </a:r>
            <a:endParaRPr lang="en-US" sz="3200" b="1" dirty="0">
              <a:solidFill>
                <a:srgbClr val="FF6600"/>
              </a:solidFill>
            </a:endParaRPr>
          </a:p>
        </p:txBody>
      </p:sp>
    </p:spTree>
    <p:extLst>
      <p:ext uri="{BB962C8B-B14F-4D97-AF65-F5344CB8AC3E}">
        <p14:creationId xmlns:p14="http://schemas.microsoft.com/office/powerpoint/2010/main" val="607899918"/>
      </p:ext>
    </p:extLst>
  </p:cSld>
  <p:clrMapOvr>
    <a:masterClrMapping/>
  </p:clrMapOvr>
  <mc:AlternateContent xmlns:mc="http://schemas.openxmlformats.org/markup-compatibility/2006" xmlns:p14="http://schemas.microsoft.com/office/powerpoint/2010/main">
    <mc:Choice Requires="p14">
      <p:transition spd="slow" p14:dur="2000" advTm="298"/>
    </mc:Choice>
    <mc:Fallback xmlns="">
      <p:transition xmlns:p14="http://schemas.microsoft.com/office/powerpoint/2010/main" spd="slow" advTm="298"/>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14600"/>
            <a:ext cx="8229600" cy="1143000"/>
          </a:xfrm>
        </p:spPr>
        <p:txBody>
          <a:bodyPr>
            <a:normAutofit/>
          </a:bodyPr>
          <a:lstStyle/>
          <a:p>
            <a:r>
              <a:rPr lang="en-US" dirty="0" smtClean="0"/>
              <a:t>Imaging Modality </a:t>
            </a:r>
            <a:r>
              <a:rPr lang="en-US" dirty="0"/>
              <a:t>C</a:t>
            </a:r>
            <a:r>
              <a:rPr lang="en-US" dirty="0" smtClean="0"/>
              <a:t>onsiderations</a:t>
            </a:r>
            <a:endParaRPr lang="en-US" dirty="0"/>
          </a:p>
        </p:txBody>
      </p:sp>
      <p:pic>
        <p:nvPicPr>
          <p:cNvPr id="3" name="Picture 2"/>
          <p:cNvPicPr>
            <a:picLocks noChangeAspect="1"/>
          </p:cNvPicPr>
          <p:nvPr/>
        </p:nvPicPr>
        <p:blipFill>
          <a:blip r:embed="rId2"/>
          <a:stretch>
            <a:fillRect/>
          </a:stretch>
        </p:blipFill>
        <p:spPr>
          <a:xfrm>
            <a:off x="3886200" y="3733800"/>
            <a:ext cx="1295400" cy="1295400"/>
          </a:xfrm>
          <a:prstGeom prst="rect">
            <a:avLst/>
          </a:prstGeom>
        </p:spPr>
      </p:pic>
    </p:spTree>
    <p:extLst>
      <p:ext uri="{BB962C8B-B14F-4D97-AF65-F5344CB8AC3E}">
        <p14:creationId xmlns:p14="http://schemas.microsoft.com/office/powerpoint/2010/main" val="2623721918"/>
      </p:ext>
    </p:extLst>
  </p:cSld>
  <p:clrMapOvr>
    <a:masterClrMapping/>
  </p:clrMapOvr>
  <mc:AlternateContent xmlns:mc="http://schemas.openxmlformats.org/markup-compatibility/2006" xmlns:p14="http://schemas.microsoft.com/office/powerpoint/2010/main">
    <mc:Choice Requires="p14">
      <p:transition spd="slow" p14:dur="2000" advTm="190"/>
    </mc:Choice>
    <mc:Fallback xmlns="">
      <p:transition xmlns:p14="http://schemas.microsoft.com/office/powerpoint/2010/main" spd="slow" advTm="190"/>
    </mc:Fallback>
  </mc:AlternateContent>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4|0.2|0"/>
</p:tagLst>
</file>

<file path=ppt/tags/tag2.xml><?xml version="1.0" encoding="utf-8"?>
<p:tagLst xmlns:a="http://schemas.openxmlformats.org/drawingml/2006/main" xmlns:r="http://schemas.openxmlformats.org/officeDocument/2006/relationships" xmlns:p="http://schemas.openxmlformats.org/presentationml/2006/main">
  <p:tag name="TIMING" val="|0.3|0.2"/>
</p:tagLst>
</file>

<file path=ppt/tags/tag3.xml><?xml version="1.0" encoding="utf-8"?>
<p:tagLst xmlns:a="http://schemas.openxmlformats.org/drawingml/2006/main" xmlns:r="http://schemas.openxmlformats.org/officeDocument/2006/relationships" xmlns:p="http://schemas.openxmlformats.org/presentationml/2006/main">
  <p:tag name="TIMING" val="|0"/>
</p:tagLst>
</file>

<file path=ppt/tags/tag4.xml><?xml version="1.0" encoding="utf-8"?>
<p:tagLst xmlns:a="http://schemas.openxmlformats.org/drawingml/2006/main" xmlns:r="http://schemas.openxmlformats.org/officeDocument/2006/relationships" xmlns:p="http://schemas.openxmlformats.org/presentationml/2006/main">
  <p:tag name="TIMING" val="|2|0.3|0.5|0.5|0.6|17.2|17.2"/>
</p:tagLst>
</file>

<file path=ppt/tags/tag5.xml><?xml version="1.0" encoding="utf-8"?>
<p:tagLst xmlns:a="http://schemas.openxmlformats.org/drawingml/2006/main" xmlns:r="http://schemas.openxmlformats.org/officeDocument/2006/relationships" xmlns:p="http://schemas.openxmlformats.org/presentationml/2006/main">
  <p:tag name="TIMING" val="|34.4"/>
</p:tagLst>
</file>

<file path=ppt/tags/tag6.xml><?xml version="1.0" encoding="utf-8"?>
<p:tagLst xmlns:a="http://schemas.openxmlformats.org/drawingml/2006/main" xmlns:r="http://schemas.openxmlformats.org/officeDocument/2006/relationships" xmlns:p="http://schemas.openxmlformats.org/presentationml/2006/main">
  <p:tag name="TIMING" val="|101.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3428</TotalTime>
  <Words>1461</Words>
  <Application>Microsoft Macintosh PowerPoint</Application>
  <PresentationFormat>On-screen Show (4:3)</PresentationFormat>
  <Paragraphs>349</Paragraphs>
  <Slides>28</Slides>
  <Notes>7</Notes>
  <HiddenSlides>0</HiddenSlides>
  <MMClips>5</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High-throughput and Adaptive Feedback Microscopy</vt:lpstr>
      <vt:lpstr>PowerPoint Presentation</vt:lpstr>
      <vt:lpstr>A ‘typical’ HT-microscopy screen</vt:lpstr>
      <vt:lpstr>Microscope System Considerations</vt:lpstr>
      <vt:lpstr>Auto-focus Modalities</vt:lpstr>
      <vt:lpstr>Multi-color Imaging Modalities</vt:lpstr>
      <vt:lpstr>Sample mounting</vt:lpstr>
      <vt:lpstr>Multi-well Transmission Imaging</vt:lpstr>
      <vt:lpstr>Imaging Modality Considerations</vt:lpstr>
      <vt:lpstr>Confocal stacks</vt:lpstr>
      <vt:lpstr>Widefield stack</vt:lpstr>
      <vt:lpstr>Wide-field single plane with low NA lens</vt:lpstr>
      <vt:lpstr>Image analysis, quality control and statistics</vt:lpstr>
      <vt:lpstr>Image analysis,  Visual inspection and Statistics  </vt:lpstr>
      <vt:lpstr>Image analysis,  Visual inspection and Statistics  </vt:lpstr>
      <vt:lpstr>List of interesting genes … and now?</vt:lpstr>
      <vt:lpstr>Adaptive Feedback Microscopy Intelligent Microscopy Smart Microscopy Open Application Development (OAD) [Zeiss]   </vt:lpstr>
      <vt:lpstr>Adaptive Feedback for High-resolution Time-lapse Imaging</vt:lpstr>
      <vt:lpstr>PowerPoint Presentation</vt:lpstr>
      <vt:lpstr>PowerPoint Presentation</vt:lpstr>
      <vt:lpstr>PowerPoint Presentation</vt:lpstr>
      <vt:lpstr>PowerPoint Presentation</vt:lpstr>
      <vt:lpstr>FRAP and FCS  =&gt; high resolution =&gt; high NA =&gt; immersion lenses</vt:lpstr>
      <vt:lpstr>PowerPoint Presentation</vt:lpstr>
      <vt:lpstr>PowerPoint Presentation</vt:lpstr>
      <vt:lpstr>PowerPoint Presentation</vt:lpstr>
      <vt:lpstr>Environmental control</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dc:title>
  <dc:creator>almf</dc:creator>
  <cp:lastModifiedBy>Christian Tischer</cp:lastModifiedBy>
  <cp:revision>285</cp:revision>
  <dcterms:created xsi:type="dcterms:W3CDTF">2006-08-16T00:00:00Z</dcterms:created>
  <dcterms:modified xsi:type="dcterms:W3CDTF">2016-12-04T22:33:29Z</dcterms:modified>
</cp:coreProperties>
</file>